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9" r:id="rId4"/>
    <p:sldId id="258" r:id="rId5"/>
    <p:sldId id="328" r:id="rId6"/>
    <p:sldId id="262" r:id="rId7"/>
    <p:sldId id="260" r:id="rId8"/>
    <p:sldId id="271" r:id="rId9"/>
    <p:sldId id="329" r:id="rId10"/>
    <p:sldId id="272" r:id="rId11"/>
    <p:sldId id="268" r:id="rId12"/>
    <p:sldId id="263" r:id="rId13"/>
    <p:sldId id="302" r:id="rId14"/>
    <p:sldId id="303" r:id="rId15"/>
    <p:sldId id="292" r:id="rId16"/>
    <p:sldId id="289" r:id="rId17"/>
    <p:sldId id="304" r:id="rId18"/>
    <p:sldId id="298" r:id="rId19"/>
    <p:sldId id="340" r:id="rId20"/>
    <p:sldId id="341" r:id="rId21"/>
    <p:sldId id="342" r:id="rId22"/>
    <p:sldId id="261" r:id="rId23"/>
    <p:sldId id="343" r:id="rId24"/>
    <p:sldId id="344" r:id="rId25"/>
    <p:sldId id="331" r:id="rId26"/>
    <p:sldId id="332" r:id="rId27"/>
    <p:sldId id="333" r:id="rId28"/>
    <p:sldId id="334" r:id="rId29"/>
    <p:sldId id="274" r:id="rId30"/>
    <p:sldId id="276" r:id="rId31"/>
    <p:sldId id="275" r:id="rId32"/>
    <p:sldId id="335" r:id="rId33"/>
    <p:sldId id="336" r:id="rId34"/>
    <p:sldId id="337" r:id="rId35"/>
    <p:sldId id="338" r:id="rId36"/>
    <p:sldId id="264" r:id="rId37"/>
    <p:sldId id="33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37" autoAdjust="0"/>
    <p:restoredTop sz="93513" autoAdjust="0"/>
  </p:normalViewPr>
  <p:slideViewPr>
    <p:cSldViewPr snapToGrid="0">
      <p:cViewPr varScale="1">
        <p:scale>
          <a:sx n="77" d="100"/>
          <a:sy n="77" d="100"/>
        </p:scale>
        <p:origin x="132" y="6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lyall.bellquist.TNC\Box\Climate%20Ready%20Fisheries\New%20Papers\Federal%20Fisheries%20Disasters%20-%20Extreme%20event%20normalization\Federal%20Fisheries%20Disaster%20Database%20-%203-25-2020.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Sheet10!$G$2</c:f>
              <c:strCache>
                <c:ptCount val="1"/>
                <c:pt idx="0">
                  <c:v>Greater Atlantic</c:v>
                </c:pt>
              </c:strCache>
            </c:strRef>
          </c:tx>
          <c:spPr>
            <a:solidFill>
              <a:schemeClr val="accent1">
                <a:lumMod val="5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Sheet10!$G$3:$G$31</c:f>
              <c:numCache>
                <c:formatCode>General</c:formatCode>
                <c:ptCount val="29"/>
                <c:pt idx="0">
                  <c:v>1</c:v>
                </c:pt>
                <c:pt idx="1">
                  <c:v>1</c:v>
                </c:pt>
                <c:pt idx="6">
                  <c:v>1</c:v>
                </c:pt>
                <c:pt idx="11">
                  <c:v>2</c:v>
                </c:pt>
                <c:pt idx="14">
                  <c:v>2</c:v>
                </c:pt>
                <c:pt idx="16">
                  <c:v>1</c:v>
                </c:pt>
                <c:pt idx="18">
                  <c:v>2</c:v>
                </c:pt>
                <c:pt idx="27">
                  <c:v>1</c:v>
                </c:pt>
              </c:numCache>
            </c:numRef>
          </c:val>
          <c:extLst>
            <c:ext xmlns:c16="http://schemas.microsoft.com/office/drawing/2014/chart" uri="{C3380CC4-5D6E-409C-BE32-E72D297353CC}">
              <c16:uniqueId val="{00000000-9D7E-47F4-9CD7-4011F2848F4E}"/>
            </c:ext>
          </c:extLst>
        </c:ser>
        <c:ser>
          <c:idx val="2"/>
          <c:order val="1"/>
          <c:tx>
            <c:strRef>
              <c:f>Sheet10!$H$2</c:f>
              <c:strCache>
                <c:ptCount val="1"/>
                <c:pt idx="0">
                  <c:v>Southeast</c:v>
                </c:pt>
              </c:strCache>
            </c:strRef>
          </c:tx>
          <c:spPr>
            <a:solidFill>
              <a:schemeClr val="accent1">
                <a:lumMod val="75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Sheet10!$H$3:$H$31</c:f>
              <c:numCache>
                <c:formatCode>General</c:formatCode>
                <c:ptCount val="29"/>
                <c:pt idx="1">
                  <c:v>2</c:v>
                </c:pt>
                <c:pt idx="4">
                  <c:v>1</c:v>
                </c:pt>
                <c:pt idx="5">
                  <c:v>2</c:v>
                </c:pt>
                <c:pt idx="9">
                  <c:v>1</c:v>
                </c:pt>
                <c:pt idx="11">
                  <c:v>1</c:v>
                </c:pt>
                <c:pt idx="14">
                  <c:v>1</c:v>
                </c:pt>
                <c:pt idx="16">
                  <c:v>1</c:v>
                </c:pt>
                <c:pt idx="18">
                  <c:v>1</c:v>
                </c:pt>
                <c:pt idx="19">
                  <c:v>1</c:v>
                </c:pt>
                <c:pt idx="21">
                  <c:v>1</c:v>
                </c:pt>
                <c:pt idx="24">
                  <c:v>4</c:v>
                </c:pt>
                <c:pt idx="25">
                  <c:v>2</c:v>
                </c:pt>
              </c:numCache>
            </c:numRef>
          </c:val>
          <c:extLst>
            <c:ext xmlns:c16="http://schemas.microsoft.com/office/drawing/2014/chart" uri="{C3380CC4-5D6E-409C-BE32-E72D297353CC}">
              <c16:uniqueId val="{00000001-9D7E-47F4-9CD7-4011F2848F4E}"/>
            </c:ext>
          </c:extLst>
        </c:ser>
        <c:ser>
          <c:idx val="3"/>
          <c:order val="2"/>
          <c:tx>
            <c:strRef>
              <c:f>Sheet10!$I$2</c:f>
              <c:strCache>
                <c:ptCount val="1"/>
                <c:pt idx="0">
                  <c:v>Pacific Islands</c:v>
                </c:pt>
              </c:strCache>
            </c:strRef>
          </c:tx>
          <c:spPr>
            <a:solidFill>
              <a:schemeClr val="accent1">
                <a:lumMod val="60000"/>
                <a:lumOff val="4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Sheet10!$I$3:$I$31</c:f>
              <c:numCache>
                <c:formatCode>General</c:formatCode>
                <c:ptCount val="29"/>
                <c:pt idx="18">
                  <c:v>1</c:v>
                </c:pt>
              </c:numCache>
            </c:numRef>
          </c:val>
          <c:extLst>
            <c:ext xmlns:c16="http://schemas.microsoft.com/office/drawing/2014/chart" uri="{C3380CC4-5D6E-409C-BE32-E72D297353CC}">
              <c16:uniqueId val="{00000002-9D7E-47F4-9CD7-4011F2848F4E}"/>
            </c:ext>
          </c:extLst>
        </c:ser>
        <c:ser>
          <c:idx val="4"/>
          <c:order val="3"/>
          <c:tx>
            <c:strRef>
              <c:f>Sheet10!$J$2</c:f>
              <c:strCache>
                <c:ptCount val="1"/>
                <c:pt idx="0">
                  <c:v>West Coast</c:v>
                </c:pt>
              </c:strCache>
            </c:strRef>
          </c:tx>
          <c:spPr>
            <a:solidFill>
              <a:schemeClr val="accent1">
                <a:lumMod val="40000"/>
                <a:lumOff val="6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Sheet10!$J$3:$J$31</c:f>
              <c:numCache>
                <c:formatCode>General</c:formatCode>
                <c:ptCount val="29"/>
                <c:pt idx="0">
                  <c:v>1</c:v>
                </c:pt>
                <c:pt idx="1">
                  <c:v>1</c:v>
                </c:pt>
                <c:pt idx="4">
                  <c:v>1</c:v>
                </c:pt>
                <c:pt idx="6">
                  <c:v>1</c:v>
                </c:pt>
                <c:pt idx="8">
                  <c:v>1</c:v>
                </c:pt>
                <c:pt idx="12">
                  <c:v>1</c:v>
                </c:pt>
                <c:pt idx="14">
                  <c:v>2</c:v>
                </c:pt>
                <c:pt idx="15">
                  <c:v>1</c:v>
                </c:pt>
                <c:pt idx="16">
                  <c:v>1</c:v>
                </c:pt>
                <c:pt idx="17">
                  <c:v>2</c:v>
                </c:pt>
                <c:pt idx="20">
                  <c:v>1</c:v>
                </c:pt>
                <c:pt idx="23">
                  <c:v>7</c:v>
                </c:pt>
                <c:pt idx="24">
                  <c:v>5</c:v>
                </c:pt>
                <c:pt idx="25">
                  <c:v>3</c:v>
                </c:pt>
                <c:pt idx="27">
                  <c:v>3</c:v>
                </c:pt>
              </c:numCache>
            </c:numRef>
          </c:val>
          <c:extLst>
            <c:ext xmlns:c16="http://schemas.microsoft.com/office/drawing/2014/chart" uri="{C3380CC4-5D6E-409C-BE32-E72D297353CC}">
              <c16:uniqueId val="{00000003-9D7E-47F4-9CD7-4011F2848F4E}"/>
            </c:ext>
          </c:extLst>
        </c:ser>
        <c:ser>
          <c:idx val="5"/>
          <c:order val="4"/>
          <c:tx>
            <c:strRef>
              <c:f>Sheet10!$K$2</c:f>
              <c:strCache>
                <c:ptCount val="1"/>
                <c:pt idx="0">
                  <c:v>Alaska</c:v>
                </c:pt>
              </c:strCache>
            </c:strRef>
          </c:tx>
          <c:spPr>
            <a:solidFill>
              <a:schemeClr val="accent1">
                <a:lumMod val="20000"/>
                <a:lumOff val="8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Sheet10!$K$3:$K$31</c:f>
              <c:numCache>
                <c:formatCode>General</c:formatCode>
                <c:ptCount val="29"/>
                <c:pt idx="3">
                  <c:v>1</c:v>
                </c:pt>
                <c:pt idx="4">
                  <c:v>1</c:v>
                </c:pt>
                <c:pt idx="6">
                  <c:v>2</c:v>
                </c:pt>
                <c:pt idx="7">
                  <c:v>1</c:v>
                </c:pt>
                <c:pt idx="9">
                  <c:v>1</c:v>
                </c:pt>
                <c:pt idx="11">
                  <c:v>1</c:v>
                </c:pt>
                <c:pt idx="13">
                  <c:v>1</c:v>
                </c:pt>
                <c:pt idx="16">
                  <c:v>1</c:v>
                </c:pt>
                <c:pt idx="17">
                  <c:v>1</c:v>
                </c:pt>
                <c:pt idx="18">
                  <c:v>1</c:v>
                </c:pt>
                <c:pt idx="23">
                  <c:v>1</c:v>
                </c:pt>
                <c:pt idx="25">
                  <c:v>2</c:v>
                </c:pt>
                <c:pt idx="27">
                  <c:v>1</c:v>
                </c:pt>
                <c:pt idx="28">
                  <c:v>5</c:v>
                </c:pt>
              </c:numCache>
            </c:numRef>
          </c:val>
          <c:extLst>
            <c:ext xmlns:c16="http://schemas.microsoft.com/office/drawing/2014/chart" uri="{C3380CC4-5D6E-409C-BE32-E72D297353CC}">
              <c16:uniqueId val="{00000004-9D7E-47F4-9CD7-4011F2848F4E}"/>
            </c:ext>
          </c:extLst>
        </c:ser>
        <c:dLbls>
          <c:showLegendKey val="0"/>
          <c:showVal val="0"/>
          <c:showCatName val="0"/>
          <c:showSerName val="0"/>
          <c:showPercent val="0"/>
          <c:showBubbleSize val="0"/>
        </c:dLbls>
        <c:gapWidth val="150"/>
        <c:overlap val="100"/>
        <c:axId val="860793616"/>
        <c:axId val="860799192"/>
      </c:barChart>
      <c:catAx>
        <c:axId val="860793616"/>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Declaration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60799192"/>
        <c:crosses val="autoZero"/>
        <c:auto val="1"/>
        <c:lblAlgn val="ctr"/>
        <c:lblOffset val="100"/>
        <c:noMultiLvlLbl val="0"/>
      </c:catAx>
      <c:valAx>
        <c:axId val="860799192"/>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Declaration frequency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60793616"/>
        <c:crosses val="autoZero"/>
        <c:crossBetween val="between"/>
      </c:valAx>
      <c:spPr>
        <a:noFill/>
        <a:ln>
          <a:noFill/>
        </a:ln>
        <a:effectLst/>
      </c:spPr>
    </c:plotArea>
    <c:legend>
      <c:legendPos val="tr"/>
      <c:layout>
        <c:manualLayout>
          <c:xMode val="edge"/>
          <c:yMode val="edge"/>
          <c:x val="0.1563522172399372"/>
          <c:y val="3.3124833055562873E-2"/>
          <c:w val="0.31433800618738872"/>
          <c:h val="0.2980351414406533"/>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'NEW Alloc-by-region Table'!$F$1</c:f>
              <c:strCache>
                <c:ptCount val="1"/>
                <c:pt idx="0">
                  <c:v>West Coast </c:v>
                </c:pt>
              </c:strCache>
            </c:strRef>
          </c:tx>
          <c:dPt>
            <c:idx val="0"/>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1-AE46-4153-8F43-ECED78D2D6E5}"/>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3-AE46-4153-8F43-ECED78D2D6E5}"/>
              </c:ext>
            </c:extLst>
          </c:dPt>
          <c:dPt>
            <c:idx val="2"/>
            <c:bubble3D val="0"/>
            <c:spPr>
              <a:solidFill>
                <a:schemeClr val="accent4">
                  <a:lumMod val="40000"/>
                  <a:lumOff val="60000"/>
                </a:schemeClr>
              </a:solidFill>
              <a:ln w="19050">
                <a:solidFill>
                  <a:schemeClr val="lt1"/>
                </a:solidFill>
              </a:ln>
              <a:effectLst/>
            </c:spPr>
            <c:extLst>
              <c:ext xmlns:c16="http://schemas.microsoft.com/office/drawing/2014/chart" uri="{C3380CC4-5D6E-409C-BE32-E72D297353CC}">
                <c16:uniqueId val="{00000005-AE46-4153-8F43-ECED78D2D6E5}"/>
              </c:ext>
            </c:extLst>
          </c:dPt>
          <c:cat>
            <c:strRef>
              <c:f>'NEW Alloc-by-region Table'!$A$2:$A$4</c:f>
              <c:strCache>
                <c:ptCount val="3"/>
                <c:pt idx="0">
                  <c:v>Anthropogenic</c:v>
                </c:pt>
                <c:pt idx="1">
                  <c:v>Environmental </c:v>
                </c:pt>
                <c:pt idx="2">
                  <c:v>Combination of Both</c:v>
                </c:pt>
              </c:strCache>
            </c:strRef>
          </c:cat>
          <c:val>
            <c:numRef>
              <c:f>'NEW Alloc-by-region Table'!$F$2:$F$4</c:f>
              <c:numCache>
                <c:formatCode>"$"#,##0</c:formatCode>
                <c:ptCount val="3"/>
                <c:pt idx="0">
                  <c:v>7600000</c:v>
                </c:pt>
                <c:pt idx="1">
                  <c:v>170723210.58000001</c:v>
                </c:pt>
                <c:pt idx="2">
                  <c:v>281802589</c:v>
                </c:pt>
              </c:numCache>
            </c:numRef>
          </c:val>
          <c:extLst>
            <c:ext xmlns:c16="http://schemas.microsoft.com/office/drawing/2014/chart" uri="{C3380CC4-5D6E-409C-BE32-E72D297353CC}">
              <c16:uniqueId val="{00000006-AE46-4153-8F43-ECED78D2D6E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'NEW Alloc-by-region Table'!$D$1</c:f>
              <c:strCache>
                <c:ptCount val="1"/>
                <c:pt idx="0">
                  <c:v>Pacific Islands</c:v>
                </c:pt>
              </c:strCache>
            </c:strRef>
          </c:tx>
          <c:spPr>
            <a:solidFill>
              <a:srgbClr val="FF0000"/>
            </a:solidFill>
          </c:spPr>
          <c:dPt>
            <c:idx val="0"/>
            <c:bubble3D val="0"/>
            <c:spPr>
              <a:solidFill>
                <a:srgbClr val="FF0000"/>
              </a:solidFill>
              <a:ln w="19050">
                <a:solidFill>
                  <a:schemeClr val="lt1"/>
                </a:solidFill>
              </a:ln>
              <a:effectLst/>
            </c:spPr>
            <c:extLst>
              <c:ext xmlns:c16="http://schemas.microsoft.com/office/drawing/2014/chart" uri="{C3380CC4-5D6E-409C-BE32-E72D297353CC}">
                <c16:uniqueId val="{00000001-49CB-4206-85EB-73F005198054}"/>
              </c:ext>
            </c:extLst>
          </c:dPt>
          <c:dPt>
            <c:idx val="1"/>
            <c:bubble3D val="0"/>
            <c:spPr>
              <a:solidFill>
                <a:srgbClr val="CC0000"/>
              </a:solidFill>
              <a:ln w="19050">
                <a:solidFill>
                  <a:schemeClr val="lt1"/>
                </a:solidFill>
              </a:ln>
              <a:effectLst/>
            </c:spPr>
            <c:extLst>
              <c:ext xmlns:c16="http://schemas.microsoft.com/office/drawing/2014/chart" uri="{C3380CC4-5D6E-409C-BE32-E72D297353CC}">
                <c16:uniqueId val="{00000003-49CB-4206-85EB-73F005198054}"/>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5-49CB-4206-85EB-73F005198054}"/>
              </c:ext>
            </c:extLst>
          </c:dPt>
          <c:cat>
            <c:strRef>
              <c:f>'NEW Alloc-by-region Table'!$A$2:$A$4</c:f>
              <c:strCache>
                <c:ptCount val="3"/>
                <c:pt idx="0">
                  <c:v>Anthropogenic</c:v>
                </c:pt>
                <c:pt idx="1">
                  <c:v>Environmental </c:v>
                </c:pt>
                <c:pt idx="2">
                  <c:v>Combination of Both</c:v>
                </c:pt>
              </c:strCache>
            </c:strRef>
          </c:cat>
          <c:val>
            <c:numRef>
              <c:f>'NEW Alloc-by-region Table'!$D$2:$D$4</c:f>
              <c:numCache>
                <c:formatCode>"$"#,##0</c:formatCode>
                <c:ptCount val="3"/>
                <c:pt idx="1">
                  <c:v>1140000</c:v>
                </c:pt>
              </c:numCache>
            </c:numRef>
          </c:val>
          <c:extLst>
            <c:ext xmlns:c16="http://schemas.microsoft.com/office/drawing/2014/chart" uri="{C3380CC4-5D6E-409C-BE32-E72D297353CC}">
              <c16:uniqueId val="{00000006-49CB-4206-85EB-73F00519805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'revenue loss'!$D$1</c:f>
              <c:strCache>
                <c:ptCount val="1"/>
                <c:pt idx="0">
                  <c:v>Pacific Island</c:v>
                </c:pt>
              </c:strCache>
            </c:strRef>
          </c:tx>
          <c:spPr>
            <a:solidFill>
              <a:srgbClr val="CC0000"/>
            </a:solidFill>
          </c:spPr>
          <c:dPt>
            <c:idx val="0"/>
            <c:bubble3D val="0"/>
            <c:spPr>
              <a:solidFill>
                <a:srgbClr val="CC0000"/>
              </a:solidFill>
              <a:ln w="19050">
                <a:solidFill>
                  <a:schemeClr val="lt1"/>
                </a:solidFill>
              </a:ln>
              <a:effectLst/>
            </c:spPr>
            <c:extLst>
              <c:ext xmlns:c16="http://schemas.microsoft.com/office/drawing/2014/chart" uri="{C3380CC4-5D6E-409C-BE32-E72D297353CC}">
                <c16:uniqueId val="{00000001-F8F7-4F5D-8EBD-C29E13DCF355}"/>
              </c:ext>
            </c:extLst>
          </c:dPt>
          <c:dPt>
            <c:idx val="1"/>
            <c:bubble3D val="0"/>
            <c:spPr>
              <a:solidFill>
                <a:srgbClr val="CC0000"/>
              </a:solidFill>
              <a:ln w="19050">
                <a:solidFill>
                  <a:schemeClr val="lt1"/>
                </a:solidFill>
              </a:ln>
              <a:effectLst/>
            </c:spPr>
            <c:extLst>
              <c:ext xmlns:c16="http://schemas.microsoft.com/office/drawing/2014/chart" uri="{C3380CC4-5D6E-409C-BE32-E72D297353CC}">
                <c16:uniqueId val="{00000003-F8F7-4F5D-8EBD-C29E13DCF355}"/>
              </c:ext>
            </c:extLst>
          </c:dPt>
          <c:dPt>
            <c:idx val="2"/>
            <c:bubble3D val="0"/>
            <c:spPr>
              <a:solidFill>
                <a:srgbClr val="CC0000"/>
              </a:solidFill>
              <a:ln w="19050">
                <a:solidFill>
                  <a:schemeClr val="lt1"/>
                </a:solidFill>
              </a:ln>
              <a:effectLst/>
            </c:spPr>
            <c:extLst>
              <c:ext xmlns:c16="http://schemas.microsoft.com/office/drawing/2014/chart" uri="{C3380CC4-5D6E-409C-BE32-E72D297353CC}">
                <c16:uniqueId val="{00000005-F8F7-4F5D-8EBD-C29E13DCF355}"/>
              </c:ext>
            </c:extLst>
          </c:dPt>
          <c:cat>
            <c:strRef>
              <c:f>'revenue loss'!$A$2:$A$4</c:f>
              <c:strCache>
                <c:ptCount val="3"/>
                <c:pt idx="0">
                  <c:v>Anthropogenic</c:v>
                </c:pt>
                <c:pt idx="1">
                  <c:v>Environmental</c:v>
                </c:pt>
                <c:pt idx="2">
                  <c:v>Combination of Both</c:v>
                </c:pt>
              </c:strCache>
            </c:strRef>
          </c:cat>
          <c:val>
            <c:numRef>
              <c:f>'revenue loss'!$D$2:$D$4</c:f>
              <c:numCache>
                <c:formatCode>"$"#,##0_);[Red]\("$"#,##0\)</c:formatCode>
                <c:ptCount val="3"/>
                <c:pt idx="1">
                  <c:v>244000</c:v>
                </c:pt>
              </c:numCache>
            </c:numRef>
          </c:val>
          <c:extLst>
            <c:ext xmlns:c16="http://schemas.microsoft.com/office/drawing/2014/chart" uri="{C3380CC4-5D6E-409C-BE32-E72D297353CC}">
              <c16:uniqueId val="{00000006-F8F7-4F5D-8EBD-C29E13DCF35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spPr>
            <a:ln>
              <a:noFill/>
            </a:ln>
          </c:spPr>
          <c:dPt>
            <c:idx val="0"/>
            <c:bubble3D val="0"/>
            <c:spPr>
              <a:solidFill>
                <a:schemeClr val="dk1">
                  <a:tint val="88500"/>
                </a:schemeClr>
              </a:solidFill>
              <a:ln w="19050">
                <a:noFill/>
              </a:ln>
              <a:effectLst/>
            </c:spPr>
            <c:extLst>
              <c:ext xmlns:c16="http://schemas.microsoft.com/office/drawing/2014/chart" uri="{C3380CC4-5D6E-409C-BE32-E72D297353CC}">
                <c16:uniqueId val="{00000001-8A5C-4ECC-B984-66E6DBF607CE}"/>
              </c:ext>
            </c:extLst>
          </c:dPt>
          <c:dPt>
            <c:idx val="1"/>
            <c:bubble3D val="0"/>
            <c:spPr>
              <a:solidFill>
                <a:schemeClr val="dk1">
                  <a:tint val="55000"/>
                </a:schemeClr>
              </a:solidFill>
              <a:ln w="19050">
                <a:noFill/>
              </a:ln>
              <a:effectLst/>
            </c:spPr>
            <c:extLst>
              <c:ext xmlns:c16="http://schemas.microsoft.com/office/drawing/2014/chart" uri="{C3380CC4-5D6E-409C-BE32-E72D297353CC}">
                <c16:uniqueId val="{00000003-8A5C-4ECC-B984-66E6DBF607CE}"/>
              </c:ext>
            </c:extLst>
          </c:dPt>
          <c:val>
            <c:numRef>
              <c:f>Sheet1!$G$5:$G$6</c:f>
              <c:numCache>
                <c:formatCode>General</c:formatCode>
                <c:ptCount val="2"/>
                <c:pt idx="0">
                  <c:v>0.75</c:v>
                </c:pt>
                <c:pt idx="1">
                  <c:v>0.25</c:v>
                </c:pt>
              </c:numCache>
            </c:numRef>
          </c:val>
          <c:extLst>
            <c:ext xmlns:c16="http://schemas.microsoft.com/office/drawing/2014/chart" uri="{C3380CC4-5D6E-409C-BE32-E72D297353CC}">
              <c16:uniqueId val="{00000004-8A5C-4ECC-B984-66E6DBF607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spPr>
            <a:ln>
              <a:noFill/>
            </a:ln>
          </c:spPr>
          <c:dPt>
            <c:idx val="0"/>
            <c:bubble3D val="0"/>
            <c:spPr>
              <a:solidFill>
                <a:schemeClr val="dk1">
                  <a:tint val="88500"/>
                </a:schemeClr>
              </a:solidFill>
              <a:ln w="19050">
                <a:noFill/>
              </a:ln>
              <a:effectLst/>
            </c:spPr>
            <c:extLst>
              <c:ext xmlns:c16="http://schemas.microsoft.com/office/drawing/2014/chart" uri="{C3380CC4-5D6E-409C-BE32-E72D297353CC}">
                <c16:uniqueId val="{00000001-C1FC-4A00-B64A-C6B71137BF98}"/>
              </c:ext>
            </c:extLst>
          </c:dPt>
          <c:dPt>
            <c:idx val="1"/>
            <c:bubble3D val="0"/>
            <c:spPr>
              <a:solidFill>
                <a:schemeClr val="dk1">
                  <a:tint val="55000"/>
                </a:schemeClr>
              </a:solidFill>
              <a:ln w="19050">
                <a:noFill/>
              </a:ln>
              <a:effectLst/>
            </c:spPr>
            <c:extLst>
              <c:ext xmlns:c16="http://schemas.microsoft.com/office/drawing/2014/chart" uri="{C3380CC4-5D6E-409C-BE32-E72D297353CC}">
                <c16:uniqueId val="{00000003-C1FC-4A00-B64A-C6B71137BF98}"/>
              </c:ext>
            </c:extLst>
          </c:dPt>
          <c:val>
            <c:numRef>
              <c:f>Sheet1!$G$5:$G$6</c:f>
              <c:numCache>
                <c:formatCode>General</c:formatCode>
                <c:ptCount val="2"/>
                <c:pt idx="0">
                  <c:v>0.75</c:v>
                </c:pt>
                <c:pt idx="1">
                  <c:v>0.25</c:v>
                </c:pt>
              </c:numCache>
            </c:numRef>
          </c:val>
          <c:extLst>
            <c:ext xmlns:c16="http://schemas.microsoft.com/office/drawing/2014/chart" uri="{C3380CC4-5D6E-409C-BE32-E72D297353CC}">
              <c16:uniqueId val="{00000004-C1FC-4A00-B64A-C6B71137BF9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Sheet10!$G$2</c:f>
              <c:strCache>
                <c:ptCount val="1"/>
                <c:pt idx="0">
                  <c:v>Greater Atlantic</c:v>
                </c:pt>
              </c:strCache>
            </c:strRef>
          </c:tx>
          <c:spPr>
            <a:solidFill>
              <a:schemeClr val="accent1">
                <a:lumMod val="5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Sheet10!$G$3:$G$31</c:f>
              <c:numCache>
                <c:formatCode>General</c:formatCode>
                <c:ptCount val="29"/>
                <c:pt idx="0">
                  <c:v>1</c:v>
                </c:pt>
                <c:pt idx="1">
                  <c:v>1</c:v>
                </c:pt>
                <c:pt idx="6">
                  <c:v>1</c:v>
                </c:pt>
                <c:pt idx="11">
                  <c:v>2</c:v>
                </c:pt>
                <c:pt idx="14">
                  <c:v>2</c:v>
                </c:pt>
                <c:pt idx="16">
                  <c:v>1</c:v>
                </c:pt>
                <c:pt idx="18">
                  <c:v>2</c:v>
                </c:pt>
                <c:pt idx="27">
                  <c:v>1</c:v>
                </c:pt>
              </c:numCache>
            </c:numRef>
          </c:val>
          <c:extLst>
            <c:ext xmlns:c16="http://schemas.microsoft.com/office/drawing/2014/chart" uri="{C3380CC4-5D6E-409C-BE32-E72D297353CC}">
              <c16:uniqueId val="{00000000-9D7E-47F4-9CD7-4011F2848F4E}"/>
            </c:ext>
          </c:extLst>
        </c:ser>
        <c:ser>
          <c:idx val="2"/>
          <c:order val="1"/>
          <c:tx>
            <c:strRef>
              <c:f>Sheet10!$H$2</c:f>
              <c:strCache>
                <c:ptCount val="1"/>
                <c:pt idx="0">
                  <c:v>Southeast</c:v>
                </c:pt>
              </c:strCache>
            </c:strRef>
          </c:tx>
          <c:spPr>
            <a:solidFill>
              <a:schemeClr val="accent1">
                <a:lumMod val="75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Sheet10!$H$3:$H$31</c:f>
              <c:numCache>
                <c:formatCode>General</c:formatCode>
                <c:ptCount val="29"/>
                <c:pt idx="1">
                  <c:v>2</c:v>
                </c:pt>
                <c:pt idx="4">
                  <c:v>1</c:v>
                </c:pt>
                <c:pt idx="5">
                  <c:v>2</c:v>
                </c:pt>
                <c:pt idx="9">
                  <c:v>1</c:v>
                </c:pt>
                <c:pt idx="11">
                  <c:v>1</c:v>
                </c:pt>
                <c:pt idx="14">
                  <c:v>1</c:v>
                </c:pt>
                <c:pt idx="16">
                  <c:v>1</c:v>
                </c:pt>
                <c:pt idx="18">
                  <c:v>1</c:v>
                </c:pt>
                <c:pt idx="19">
                  <c:v>1</c:v>
                </c:pt>
                <c:pt idx="21">
                  <c:v>1</c:v>
                </c:pt>
                <c:pt idx="24">
                  <c:v>4</c:v>
                </c:pt>
                <c:pt idx="25">
                  <c:v>2</c:v>
                </c:pt>
              </c:numCache>
            </c:numRef>
          </c:val>
          <c:extLst>
            <c:ext xmlns:c16="http://schemas.microsoft.com/office/drawing/2014/chart" uri="{C3380CC4-5D6E-409C-BE32-E72D297353CC}">
              <c16:uniqueId val="{00000001-9D7E-47F4-9CD7-4011F2848F4E}"/>
            </c:ext>
          </c:extLst>
        </c:ser>
        <c:ser>
          <c:idx val="3"/>
          <c:order val="2"/>
          <c:tx>
            <c:strRef>
              <c:f>Sheet10!$I$2</c:f>
              <c:strCache>
                <c:ptCount val="1"/>
                <c:pt idx="0">
                  <c:v>Pacific Islands</c:v>
                </c:pt>
              </c:strCache>
            </c:strRef>
          </c:tx>
          <c:spPr>
            <a:solidFill>
              <a:schemeClr val="accent1">
                <a:lumMod val="60000"/>
                <a:lumOff val="4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Sheet10!$I$3:$I$31</c:f>
              <c:numCache>
                <c:formatCode>General</c:formatCode>
                <c:ptCount val="29"/>
                <c:pt idx="18">
                  <c:v>1</c:v>
                </c:pt>
              </c:numCache>
            </c:numRef>
          </c:val>
          <c:extLst>
            <c:ext xmlns:c16="http://schemas.microsoft.com/office/drawing/2014/chart" uri="{C3380CC4-5D6E-409C-BE32-E72D297353CC}">
              <c16:uniqueId val="{00000002-9D7E-47F4-9CD7-4011F2848F4E}"/>
            </c:ext>
          </c:extLst>
        </c:ser>
        <c:ser>
          <c:idx val="4"/>
          <c:order val="3"/>
          <c:tx>
            <c:strRef>
              <c:f>Sheet10!$J$2</c:f>
              <c:strCache>
                <c:ptCount val="1"/>
                <c:pt idx="0">
                  <c:v>West Coast</c:v>
                </c:pt>
              </c:strCache>
            </c:strRef>
          </c:tx>
          <c:spPr>
            <a:solidFill>
              <a:schemeClr val="accent1">
                <a:lumMod val="40000"/>
                <a:lumOff val="6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Sheet10!$J$3:$J$31</c:f>
              <c:numCache>
                <c:formatCode>General</c:formatCode>
                <c:ptCount val="29"/>
                <c:pt idx="0">
                  <c:v>1</c:v>
                </c:pt>
                <c:pt idx="1">
                  <c:v>1</c:v>
                </c:pt>
                <c:pt idx="4">
                  <c:v>1</c:v>
                </c:pt>
                <c:pt idx="6">
                  <c:v>1</c:v>
                </c:pt>
                <c:pt idx="8">
                  <c:v>1</c:v>
                </c:pt>
                <c:pt idx="12">
                  <c:v>1</c:v>
                </c:pt>
                <c:pt idx="14">
                  <c:v>2</c:v>
                </c:pt>
                <c:pt idx="15">
                  <c:v>1</c:v>
                </c:pt>
                <c:pt idx="16">
                  <c:v>1</c:v>
                </c:pt>
                <c:pt idx="17">
                  <c:v>2</c:v>
                </c:pt>
                <c:pt idx="20">
                  <c:v>1</c:v>
                </c:pt>
                <c:pt idx="23">
                  <c:v>7</c:v>
                </c:pt>
                <c:pt idx="24">
                  <c:v>5</c:v>
                </c:pt>
                <c:pt idx="25">
                  <c:v>3</c:v>
                </c:pt>
                <c:pt idx="27">
                  <c:v>3</c:v>
                </c:pt>
              </c:numCache>
            </c:numRef>
          </c:val>
          <c:extLst>
            <c:ext xmlns:c16="http://schemas.microsoft.com/office/drawing/2014/chart" uri="{C3380CC4-5D6E-409C-BE32-E72D297353CC}">
              <c16:uniqueId val="{00000003-9D7E-47F4-9CD7-4011F2848F4E}"/>
            </c:ext>
          </c:extLst>
        </c:ser>
        <c:ser>
          <c:idx val="5"/>
          <c:order val="4"/>
          <c:tx>
            <c:strRef>
              <c:f>Sheet10!$K$2</c:f>
              <c:strCache>
                <c:ptCount val="1"/>
                <c:pt idx="0">
                  <c:v>Alaska</c:v>
                </c:pt>
              </c:strCache>
            </c:strRef>
          </c:tx>
          <c:spPr>
            <a:solidFill>
              <a:schemeClr val="accent1">
                <a:lumMod val="20000"/>
                <a:lumOff val="8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Sheet10!$K$3:$K$31</c:f>
              <c:numCache>
                <c:formatCode>General</c:formatCode>
                <c:ptCount val="29"/>
                <c:pt idx="3">
                  <c:v>1</c:v>
                </c:pt>
                <c:pt idx="4">
                  <c:v>1</c:v>
                </c:pt>
                <c:pt idx="6">
                  <c:v>2</c:v>
                </c:pt>
                <c:pt idx="7">
                  <c:v>1</c:v>
                </c:pt>
                <c:pt idx="9">
                  <c:v>1</c:v>
                </c:pt>
                <c:pt idx="11">
                  <c:v>1</c:v>
                </c:pt>
                <c:pt idx="13">
                  <c:v>1</c:v>
                </c:pt>
                <c:pt idx="16">
                  <c:v>1</c:v>
                </c:pt>
                <c:pt idx="17">
                  <c:v>1</c:v>
                </c:pt>
                <c:pt idx="18">
                  <c:v>1</c:v>
                </c:pt>
                <c:pt idx="23">
                  <c:v>1</c:v>
                </c:pt>
                <c:pt idx="25">
                  <c:v>2</c:v>
                </c:pt>
                <c:pt idx="27">
                  <c:v>1</c:v>
                </c:pt>
                <c:pt idx="28">
                  <c:v>5</c:v>
                </c:pt>
              </c:numCache>
            </c:numRef>
          </c:val>
          <c:extLst>
            <c:ext xmlns:c16="http://schemas.microsoft.com/office/drawing/2014/chart" uri="{C3380CC4-5D6E-409C-BE32-E72D297353CC}">
              <c16:uniqueId val="{00000004-9D7E-47F4-9CD7-4011F2848F4E}"/>
            </c:ext>
          </c:extLst>
        </c:ser>
        <c:dLbls>
          <c:showLegendKey val="0"/>
          <c:showVal val="0"/>
          <c:showCatName val="0"/>
          <c:showSerName val="0"/>
          <c:showPercent val="0"/>
          <c:showBubbleSize val="0"/>
        </c:dLbls>
        <c:gapWidth val="150"/>
        <c:overlap val="100"/>
        <c:axId val="860793616"/>
        <c:axId val="860799192"/>
      </c:barChart>
      <c:catAx>
        <c:axId val="860793616"/>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Declaration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60799192"/>
        <c:crosses val="autoZero"/>
        <c:auto val="1"/>
        <c:lblAlgn val="ctr"/>
        <c:lblOffset val="100"/>
        <c:noMultiLvlLbl val="0"/>
      </c:catAx>
      <c:valAx>
        <c:axId val="860799192"/>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Declaration frequency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60793616"/>
        <c:crosses val="autoZero"/>
        <c:crossBetween val="between"/>
      </c:valAx>
      <c:spPr>
        <a:noFill/>
        <a:ln>
          <a:noFill/>
        </a:ln>
        <a:effectLst/>
      </c:spPr>
    </c:plotArea>
    <c:legend>
      <c:legendPos val="tr"/>
      <c:layout>
        <c:manualLayout>
          <c:xMode val="edge"/>
          <c:yMode val="edge"/>
          <c:x val="0.1563522172399372"/>
          <c:y val="3.3124833055562873E-2"/>
          <c:w val="0.31433800618738872"/>
          <c:h val="0.2980351414406533"/>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solidFill>
            <a:schemeClr val="tx1"/>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Sheet10!$N$2</c:f>
              <c:strCache>
                <c:ptCount val="1"/>
                <c:pt idx="0">
                  <c:v>Environmental</c:v>
                </c:pt>
              </c:strCache>
            </c:strRef>
          </c:tx>
          <c:spPr>
            <a:solidFill>
              <a:srgbClr val="FFC000"/>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Sheet10!$N$3:$N$31</c:f>
              <c:numCache>
                <c:formatCode>General</c:formatCode>
                <c:ptCount val="29"/>
                <c:pt idx="1">
                  <c:v>1</c:v>
                </c:pt>
                <c:pt idx="3">
                  <c:v>1</c:v>
                </c:pt>
                <c:pt idx="4">
                  <c:v>1</c:v>
                </c:pt>
                <c:pt idx="5">
                  <c:v>2</c:v>
                </c:pt>
                <c:pt idx="6">
                  <c:v>1</c:v>
                </c:pt>
                <c:pt idx="11">
                  <c:v>3</c:v>
                </c:pt>
                <c:pt idx="12">
                  <c:v>1</c:v>
                </c:pt>
                <c:pt idx="14">
                  <c:v>2</c:v>
                </c:pt>
                <c:pt idx="16">
                  <c:v>1</c:v>
                </c:pt>
                <c:pt idx="18">
                  <c:v>4</c:v>
                </c:pt>
                <c:pt idx="19">
                  <c:v>1</c:v>
                </c:pt>
                <c:pt idx="20">
                  <c:v>1</c:v>
                </c:pt>
                <c:pt idx="23">
                  <c:v>8</c:v>
                </c:pt>
                <c:pt idx="24">
                  <c:v>9</c:v>
                </c:pt>
                <c:pt idx="25">
                  <c:v>4</c:v>
                </c:pt>
                <c:pt idx="27">
                  <c:v>3</c:v>
                </c:pt>
                <c:pt idx="28">
                  <c:v>5</c:v>
                </c:pt>
              </c:numCache>
            </c:numRef>
          </c:val>
          <c:extLst>
            <c:ext xmlns:c16="http://schemas.microsoft.com/office/drawing/2014/chart" uri="{C3380CC4-5D6E-409C-BE32-E72D297353CC}">
              <c16:uniqueId val="{00000000-B18C-4CC3-9465-C001F4C36C15}"/>
            </c:ext>
          </c:extLst>
        </c:ser>
        <c:ser>
          <c:idx val="2"/>
          <c:order val="1"/>
          <c:tx>
            <c:strRef>
              <c:f>Sheet10!$O$2</c:f>
              <c:strCache>
                <c:ptCount val="1"/>
                <c:pt idx="0">
                  <c:v>Anthropogenic</c:v>
                </c:pt>
              </c:strCache>
            </c:strRef>
          </c:tx>
          <c:spPr>
            <a:solidFill>
              <a:schemeClr val="accent4">
                <a:lumMod val="60000"/>
                <a:lumOff val="40000"/>
              </a:schemeClr>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Sheet10!$O$3:$O$31</c:f>
              <c:numCache>
                <c:formatCode>General</c:formatCode>
                <c:ptCount val="29"/>
                <c:pt idx="0">
                  <c:v>1</c:v>
                </c:pt>
                <c:pt idx="1">
                  <c:v>1</c:v>
                </c:pt>
                <c:pt idx="6">
                  <c:v>2</c:v>
                </c:pt>
                <c:pt idx="7">
                  <c:v>1</c:v>
                </c:pt>
                <c:pt idx="9">
                  <c:v>1</c:v>
                </c:pt>
                <c:pt idx="11">
                  <c:v>1</c:v>
                </c:pt>
                <c:pt idx="13">
                  <c:v>1</c:v>
                </c:pt>
                <c:pt idx="16">
                  <c:v>1</c:v>
                </c:pt>
                <c:pt idx="17">
                  <c:v>1</c:v>
                </c:pt>
                <c:pt idx="18">
                  <c:v>1</c:v>
                </c:pt>
              </c:numCache>
            </c:numRef>
          </c:val>
          <c:extLst>
            <c:ext xmlns:c16="http://schemas.microsoft.com/office/drawing/2014/chart" uri="{C3380CC4-5D6E-409C-BE32-E72D297353CC}">
              <c16:uniqueId val="{00000001-B18C-4CC3-9465-C001F4C36C15}"/>
            </c:ext>
          </c:extLst>
        </c:ser>
        <c:ser>
          <c:idx val="3"/>
          <c:order val="2"/>
          <c:tx>
            <c:strRef>
              <c:f>Sheet10!$P$2</c:f>
              <c:strCache>
                <c:ptCount val="1"/>
                <c:pt idx="0">
                  <c:v>Combination of both</c:v>
                </c:pt>
              </c:strCache>
            </c:strRef>
          </c:tx>
          <c:spPr>
            <a:solidFill>
              <a:schemeClr val="accent4">
                <a:lumMod val="40000"/>
                <a:lumOff val="60000"/>
              </a:schemeClr>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Sheet10!$P$3:$P$31</c:f>
              <c:numCache>
                <c:formatCode>General</c:formatCode>
                <c:ptCount val="29"/>
                <c:pt idx="0">
                  <c:v>1</c:v>
                </c:pt>
                <c:pt idx="1">
                  <c:v>2</c:v>
                </c:pt>
                <c:pt idx="4">
                  <c:v>2</c:v>
                </c:pt>
                <c:pt idx="6">
                  <c:v>1</c:v>
                </c:pt>
                <c:pt idx="8">
                  <c:v>1</c:v>
                </c:pt>
                <c:pt idx="9">
                  <c:v>1</c:v>
                </c:pt>
                <c:pt idx="14">
                  <c:v>3</c:v>
                </c:pt>
                <c:pt idx="15">
                  <c:v>1</c:v>
                </c:pt>
                <c:pt idx="16">
                  <c:v>2</c:v>
                </c:pt>
                <c:pt idx="17">
                  <c:v>2</c:v>
                </c:pt>
                <c:pt idx="21">
                  <c:v>1</c:v>
                </c:pt>
                <c:pt idx="25">
                  <c:v>3</c:v>
                </c:pt>
                <c:pt idx="27">
                  <c:v>2</c:v>
                </c:pt>
              </c:numCache>
            </c:numRef>
          </c:val>
          <c:extLst>
            <c:ext xmlns:c16="http://schemas.microsoft.com/office/drawing/2014/chart" uri="{C3380CC4-5D6E-409C-BE32-E72D297353CC}">
              <c16:uniqueId val="{00000002-B18C-4CC3-9465-C001F4C36C15}"/>
            </c:ext>
          </c:extLst>
        </c:ser>
        <c:dLbls>
          <c:showLegendKey val="0"/>
          <c:showVal val="0"/>
          <c:showCatName val="0"/>
          <c:showSerName val="0"/>
          <c:showPercent val="0"/>
          <c:showBubbleSize val="0"/>
        </c:dLbls>
        <c:gapWidth val="150"/>
        <c:overlap val="100"/>
        <c:axId val="836576992"/>
        <c:axId val="836576336"/>
      </c:barChart>
      <c:catAx>
        <c:axId val="836576992"/>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Declaration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36576336"/>
        <c:crosses val="autoZero"/>
        <c:auto val="1"/>
        <c:lblAlgn val="ctr"/>
        <c:lblOffset val="100"/>
        <c:noMultiLvlLbl val="0"/>
      </c:catAx>
      <c:valAx>
        <c:axId val="836576336"/>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Declaration frequency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36576992"/>
        <c:crosses val="autoZero"/>
        <c:crossBetween val="between"/>
      </c:valAx>
      <c:spPr>
        <a:noFill/>
        <a:ln>
          <a:noFill/>
        </a:ln>
        <a:effectLst/>
      </c:spPr>
    </c:plotArea>
    <c:legend>
      <c:legendPos val="tr"/>
      <c:layout>
        <c:manualLayout>
          <c:xMode val="edge"/>
          <c:yMode val="edge"/>
          <c:x val="0.16050367382918307"/>
          <c:y val="3.4148230207470667E-2"/>
          <c:w val="0.38828542740514044"/>
          <c:h val="0.16377779646383711"/>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solidFill>
            <a:schemeClr val="tx1"/>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Sheet10!$G$2</c:f>
              <c:strCache>
                <c:ptCount val="1"/>
                <c:pt idx="0">
                  <c:v>Greater Atlantic</c:v>
                </c:pt>
              </c:strCache>
            </c:strRef>
          </c:tx>
          <c:spPr>
            <a:solidFill>
              <a:schemeClr val="accent1">
                <a:lumMod val="5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Sheet10!$G$3:$G$31</c:f>
              <c:numCache>
                <c:formatCode>General</c:formatCode>
                <c:ptCount val="29"/>
                <c:pt idx="0">
                  <c:v>1</c:v>
                </c:pt>
                <c:pt idx="1">
                  <c:v>1</c:v>
                </c:pt>
                <c:pt idx="6">
                  <c:v>1</c:v>
                </c:pt>
                <c:pt idx="11">
                  <c:v>2</c:v>
                </c:pt>
                <c:pt idx="14">
                  <c:v>2</c:v>
                </c:pt>
                <c:pt idx="16">
                  <c:v>1</c:v>
                </c:pt>
                <c:pt idx="18">
                  <c:v>2</c:v>
                </c:pt>
                <c:pt idx="27">
                  <c:v>1</c:v>
                </c:pt>
              </c:numCache>
            </c:numRef>
          </c:val>
          <c:extLst>
            <c:ext xmlns:c16="http://schemas.microsoft.com/office/drawing/2014/chart" uri="{C3380CC4-5D6E-409C-BE32-E72D297353CC}">
              <c16:uniqueId val="{00000000-9D7E-47F4-9CD7-4011F2848F4E}"/>
            </c:ext>
          </c:extLst>
        </c:ser>
        <c:ser>
          <c:idx val="2"/>
          <c:order val="1"/>
          <c:tx>
            <c:strRef>
              <c:f>Sheet10!$H$2</c:f>
              <c:strCache>
                <c:ptCount val="1"/>
                <c:pt idx="0">
                  <c:v>Southeast</c:v>
                </c:pt>
              </c:strCache>
            </c:strRef>
          </c:tx>
          <c:spPr>
            <a:solidFill>
              <a:schemeClr val="accent1">
                <a:lumMod val="75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Sheet10!$H$3:$H$31</c:f>
              <c:numCache>
                <c:formatCode>General</c:formatCode>
                <c:ptCount val="29"/>
                <c:pt idx="1">
                  <c:v>2</c:v>
                </c:pt>
                <c:pt idx="4">
                  <c:v>1</c:v>
                </c:pt>
                <c:pt idx="5">
                  <c:v>2</c:v>
                </c:pt>
                <c:pt idx="9">
                  <c:v>1</c:v>
                </c:pt>
                <c:pt idx="11">
                  <c:v>1</c:v>
                </c:pt>
                <c:pt idx="14">
                  <c:v>1</c:v>
                </c:pt>
                <c:pt idx="16">
                  <c:v>1</c:v>
                </c:pt>
                <c:pt idx="18">
                  <c:v>1</c:v>
                </c:pt>
                <c:pt idx="19">
                  <c:v>1</c:v>
                </c:pt>
                <c:pt idx="21">
                  <c:v>1</c:v>
                </c:pt>
                <c:pt idx="24">
                  <c:v>4</c:v>
                </c:pt>
                <c:pt idx="25">
                  <c:v>2</c:v>
                </c:pt>
              </c:numCache>
            </c:numRef>
          </c:val>
          <c:extLst>
            <c:ext xmlns:c16="http://schemas.microsoft.com/office/drawing/2014/chart" uri="{C3380CC4-5D6E-409C-BE32-E72D297353CC}">
              <c16:uniqueId val="{00000001-9D7E-47F4-9CD7-4011F2848F4E}"/>
            </c:ext>
          </c:extLst>
        </c:ser>
        <c:ser>
          <c:idx val="3"/>
          <c:order val="2"/>
          <c:tx>
            <c:strRef>
              <c:f>Sheet10!$I$2</c:f>
              <c:strCache>
                <c:ptCount val="1"/>
                <c:pt idx="0">
                  <c:v>Pacific Islands</c:v>
                </c:pt>
              </c:strCache>
            </c:strRef>
          </c:tx>
          <c:spPr>
            <a:solidFill>
              <a:schemeClr val="accent1">
                <a:lumMod val="60000"/>
                <a:lumOff val="4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Sheet10!$I$3:$I$31</c:f>
              <c:numCache>
                <c:formatCode>General</c:formatCode>
                <c:ptCount val="29"/>
                <c:pt idx="18">
                  <c:v>1</c:v>
                </c:pt>
              </c:numCache>
            </c:numRef>
          </c:val>
          <c:extLst>
            <c:ext xmlns:c16="http://schemas.microsoft.com/office/drawing/2014/chart" uri="{C3380CC4-5D6E-409C-BE32-E72D297353CC}">
              <c16:uniqueId val="{00000002-9D7E-47F4-9CD7-4011F2848F4E}"/>
            </c:ext>
          </c:extLst>
        </c:ser>
        <c:ser>
          <c:idx val="4"/>
          <c:order val="3"/>
          <c:tx>
            <c:strRef>
              <c:f>Sheet10!$J$2</c:f>
              <c:strCache>
                <c:ptCount val="1"/>
                <c:pt idx="0">
                  <c:v>West Coast</c:v>
                </c:pt>
              </c:strCache>
            </c:strRef>
          </c:tx>
          <c:spPr>
            <a:solidFill>
              <a:schemeClr val="accent1">
                <a:lumMod val="40000"/>
                <a:lumOff val="6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Sheet10!$J$3:$J$31</c:f>
              <c:numCache>
                <c:formatCode>General</c:formatCode>
                <c:ptCount val="29"/>
                <c:pt idx="0">
                  <c:v>1</c:v>
                </c:pt>
                <c:pt idx="1">
                  <c:v>1</c:v>
                </c:pt>
                <c:pt idx="4">
                  <c:v>1</c:v>
                </c:pt>
                <c:pt idx="6">
                  <c:v>1</c:v>
                </c:pt>
                <c:pt idx="8">
                  <c:v>1</c:v>
                </c:pt>
                <c:pt idx="12">
                  <c:v>1</c:v>
                </c:pt>
                <c:pt idx="14">
                  <c:v>2</c:v>
                </c:pt>
                <c:pt idx="15">
                  <c:v>1</c:v>
                </c:pt>
                <c:pt idx="16">
                  <c:v>1</c:v>
                </c:pt>
                <c:pt idx="17">
                  <c:v>2</c:v>
                </c:pt>
                <c:pt idx="20">
                  <c:v>1</c:v>
                </c:pt>
                <c:pt idx="23">
                  <c:v>7</c:v>
                </c:pt>
                <c:pt idx="24">
                  <c:v>5</c:v>
                </c:pt>
                <c:pt idx="25">
                  <c:v>3</c:v>
                </c:pt>
                <c:pt idx="27">
                  <c:v>3</c:v>
                </c:pt>
              </c:numCache>
            </c:numRef>
          </c:val>
          <c:extLst>
            <c:ext xmlns:c16="http://schemas.microsoft.com/office/drawing/2014/chart" uri="{C3380CC4-5D6E-409C-BE32-E72D297353CC}">
              <c16:uniqueId val="{00000003-9D7E-47F4-9CD7-4011F2848F4E}"/>
            </c:ext>
          </c:extLst>
        </c:ser>
        <c:ser>
          <c:idx val="5"/>
          <c:order val="4"/>
          <c:tx>
            <c:strRef>
              <c:f>Sheet10!$K$2</c:f>
              <c:strCache>
                <c:ptCount val="1"/>
                <c:pt idx="0">
                  <c:v>Alaska</c:v>
                </c:pt>
              </c:strCache>
            </c:strRef>
          </c:tx>
          <c:spPr>
            <a:solidFill>
              <a:schemeClr val="accent1">
                <a:lumMod val="20000"/>
                <a:lumOff val="8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Sheet10!$K$3:$K$31</c:f>
              <c:numCache>
                <c:formatCode>General</c:formatCode>
                <c:ptCount val="29"/>
                <c:pt idx="3">
                  <c:v>1</c:v>
                </c:pt>
                <c:pt idx="4">
                  <c:v>1</c:v>
                </c:pt>
                <c:pt idx="6">
                  <c:v>2</c:v>
                </c:pt>
                <c:pt idx="7">
                  <c:v>1</c:v>
                </c:pt>
                <c:pt idx="9">
                  <c:v>1</c:v>
                </c:pt>
                <c:pt idx="11">
                  <c:v>1</c:v>
                </c:pt>
                <c:pt idx="13">
                  <c:v>1</c:v>
                </c:pt>
                <c:pt idx="16">
                  <c:v>1</c:v>
                </c:pt>
                <c:pt idx="17">
                  <c:v>1</c:v>
                </c:pt>
                <c:pt idx="18">
                  <c:v>1</c:v>
                </c:pt>
                <c:pt idx="23">
                  <c:v>1</c:v>
                </c:pt>
                <c:pt idx="25">
                  <c:v>2</c:v>
                </c:pt>
                <c:pt idx="27">
                  <c:v>1</c:v>
                </c:pt>
                <c:pt idx="28">
                  <c:v>5</c:v>
                </c:pt>
              </c:numCache>
            </c:numRef>
          </c:val>
          <c:extLst>
            <c:ext xmlns:c16="http://schemas.microsoft.com/office/drawing/2014/chart" uri="{C3380CC4-5D6E-409C-BE32-E72D297353CC}">
              <c16:uniqueId val="{00000004-9D7E-47F4-9CD7-4011F2848F4E}"/>
            </c:ext>
          </c:extLst>
        </c:ser>
        <c:dLbls>
          <c:showLegendKey val="0"/>
          <c:showVal val="0"/>
          <c:showCatName val="0"/>
          <c:showSerName val="0"/>
          <c:showPercent val="0"/>
          <c:showBubbleSize val="0"/>
        </c:dLbls>
        <c:gapWidth val="150"/>
        <c:overlap val="100"/>
        <c:axId val="860793616"/>
        <c:axId val="860799192"/>
      </c:barChart>
      <c:catAx>
        <c:axId val="860793616"/>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Declaration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60799192"/>
        <c:crosses val="autoZero"/>
        <c:auto val="1"/>
        <c:lblAlgn val="ctr"/>
        <c:lblOffset val="100"/>
        <c:noMultiLvlLbl val="0"/>
      </c:catAx>
      <c:valAx>
        <c:axId val="860799192"/>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Declaration frequency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60793616"/>
        <c:crosses val="autoZero"/>
        <c:crossBetween val="between"/>
      </c:valAx>
      <c:spPr>
        <a:noFill/>
        <a:ln>
          <a:noFill/>
        </a:ln>
        <a:effectLst/>
      </c:spPr>
    </c:plotArea>
    <c:legend>
      <c:legendPos val="tr"/>
      <c:layout>
        <c:manualLayout>
          <c:xMode val="edge"/>
          <c:yMode val="edge"/>
          <c:x val="0.1563522172399372"/>
          <c:y val="3.3124833055562873E-2"/>
          <c:w val="0.31433800618738872"/>
          <c:h val="0.2980351414406533"/>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solidFill>
            <a:schemeClr val="tx1"/>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Sheet10!$N$2</c:f>
              <c:strCache>
                <c:ptCount val="1"/>
                <c:pt idx="0">
                  <c:v>Environmental</c:v>
                </c:pt>
              </c:strCache>
            </c:strRef>
          </c:tx>
          <c:spPr>
            <a:solidFill>
              <a:srgbClr val="FFC000"/>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Sheet10!$N$3:$N$31</c:f>
              <c:numCache>
                <c:formatCode>General</c:formatCode>
                <c:ptCount val="29"/>
                <c:pt idx="1">
                  <c:v>1</c:v>
                </c:pt>
                <c:pt idx="3">
                  <c:v>1</c:v>
                </c:pt>
                <c:pt idx="4">
                  <c:v>1</c:v>
                </c:pt>
                <c:pt idx="5">
                  <c:v>2</c:v>
                </c:pt>
                <c:pt idx="6">
                  <c:v>1</c:v>
                </c:pt>
                <c:pt idx="11">
                  <c:v>3</c:v>
                </c:pt>
                <c:pt idx="12">
                  <c:v>1</c:v>
                </c:pt>
                <c:pt idx="14">
                  <c:v>2</c:v>
                </c:pt>
                <c:pt idx="16">
                  <c:v>1</c:v>
                </c:pt>
                <c:pt idx="18">
                  <c:v>4</c:v>
                </c:pt>
                <c:pt idx="19">
                  <c:v>1</c:v>
                </c:pt>
                <c:pt idx="20">
                  <c:v>1</c:v>
                </c:pt>
                <c:pt idx="23">
                  <c:v>8</c:v>
                </c:pt>
                <c:pt idx="24">
                  <c:v>9</c:v>
                </c:pt>
                <c:pt idx="25">
                  <c:v>4</c:v>
                </c:pt>
                <c:pt idx="27">
                  <c:v>3</c:v>
                </c:pt>
                <c:pt idx="28">
                  <c:v>5</c:v>
                </c:pt>
              </c:numCache>
            </c:numRef>
          </c:val>
          <c:extLst>
            <c:ext xmlns:c16="http://schemas.microsoft.com/office/drawing/2014/chart" uri="{C3380CC4-5D6E-409C-BE32-E72D297353CC}">
              <c16:uniqueId val="{00000000-B18C-4CC3-9465-C001F4C36C15}"/>
            </c:ext>
          </c:extLst>
        </c:ser>
        <c:ser>
          <c:idx val="2"/>
          <c:order val="1"/>
          <c:tx>
            <c:strRef>
              <c:f>Sheet10!$O$2</c:f>
              <c:strCache>
                <c:ptCount val="1"/>
                <c:pt idx="0">
                  <c:v>Anthropogenic</c:v>
                </c:pt>
              </c:strCache>
            </c:strRef>
          </c:tx>
          <c:spPr>
            <a:solidFill>
              <a:schemeClr val="accent4">
                <a:lumMod val="60000"/>
                <a:lumOff val="40000"/>
              </a:schemeClr>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Sheet10!$O$3:$O$31</c:f>
              <c:numCache>
                <c:formatCode>General</c:formatCode>
                <c:ptCount val="29"/>
                <c:pt idx="0">
                  <c:v>1</c:v>
                </c:pt>
                <c:pt idx="1">
                  <c:v>1</c:v>
                </c:pt>
                <c:pt idx="6">
                  <c:v>2</c:v>
                </c:pt>
                <c:pt idx="7">
                  <c:v>1</c:v>
                </c:pt>
                <c:pt idx="9">
                  <c:v>1</c:v>
                </c:pt>
                <c:pt idx="11">
                  <c:v>1</c:v>
                </c:pt>
                <c:pt idx="13">
                  <c:v>1</c:v>
                </c:pt>
                <c:pt idx="16">
                  <c:v>1</c:v>
                </c:pt>
                <c:pt idx="17">
                  <c:v>1</c:v>
                </c:pt>
                <c:pt idx="18">
                  <c:v>1</c:v>
                </c:pt>
              </c:numCache>
            </c:numRef>
          </c:val>
          <c:extLst>
            <c:ext xmlns:c16="http://schemas.microsoft.com/office/drawing/2014/chart" uri="{C3380CC4-5D6E-409C-BE32-E72D297353CC}">
              <c16:uniqueId val="{00000001-B18C-4CC3-9465-C001F4C36C15}"/>
            </c:ext>
          </c:extLst>
        </c:ser>
        <c:ser>
          <c:idx val="3"/>
          <c:order val="2"/>
          <c:tx>
            <c:strRef>
              <c:f>Sheet10!$P$2</c:f>
              <c:strCache>
                <c:ptCount val="1"/>
                <c:pt idx="0">
                  <c:v>Combination of both</c:v>
                </c:pt>
              </c:strCache>
            </c:strRef>
          </c:tx>
          <c:spPr>
            <a:solidFill>
              <a:schemeClr val="accent4">
                <a:lumMod val="40000"/>
                <a:lumOff val="60000"/>
              </a:schemeClr>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Sheet10!$P$3:$P$31</c:f>
              <c:numCache>
                <c:formatCode>General</c:formatCode>
                <c:ptCount val="29"/>
                <c:pt idx="0">
                  <c:v>1</c:v>
                </c:pt>
                <c:pt idx="1">
                  <c:v>2</c:v>
                </c:pt>
                <c:pt idx="4">
                  <c:v>2</c:v>
                </c:pt>
                <c:pt idx="6">
                  <c:v>1</c:v>
                </c:pt>
                <c:pt idx="8">
                  <c:v>1</c:v>
                </c:pt>
                <c:pt idx="9">
                  <c:v>1</c:v>
                </c:pt>
                <c:pt idx="14">
                  <c:v>3</c:v>
                </c:pt>
                <c:pt idx="15">
                  <c:v>1</c:v>
                </c:pt>
                <c:pt idx="16">
                  <c:v>2</c:v>
                </c:pt>
                <c:pt idx="17">
                  <c:v>2</c:v>
                </c:pt>
                <c:pt idx="21">
                  <c:v>1</c:v>
                </c:pt>
                <c:pt idx="25">
                  <c:v>3</c:v>
                </c:pt>
                <c:pt idx="27">
                  <c:v>2</c:v>
                </c:pt>
              </c:numCache>
            </c:numRef>
          </c:val>
          <c:extLst>
            <c:ext xmlns:c16="http://schemas.microsoft.com/office/drawing/2014/chart" uri="{C3380CC4-5D6E-409C-BE32-E72D297353CC}">
              <c16:uniqueId val="{00000002-B18C-4CC3-9465-C001F4C36C15}"/>
            </c:ext>
          </c:extLst>
        </c:ser>
        <c:dLbls>
          <c:showLegendKey val="0"/>
          <c:showVal val="0"/>
          <c:showCatName val="0"/>
          <c:showSerName val="0"/>
          <c:showPercent val="0"/>
          <c:showBubbleSize val="0"/>
        </c:dLbls>
        <c:gapWidth val="150"/>
        <c:overlap val="100"/>
        <c:axId val="836576992"/>
        <c:axId val="836576336"/>
      </c:barChart>
      <c:catAx>
        <c:axId val="836576992"/>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Declaration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36576336"/>
        <c:crosses val="autoZero"/>
        <c:auto val="1"/>
        <c:lblAlgn val="ctr"/>
        <c:lblOffset val="100"/>
        <c:noMultiLvlLbl val="0"/>
      </c:catAx>
      <c:valAx>
        <c:axId val="836576336"/>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Declaration frequency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36576992"/>
        <c:crosses val="autoZero"/>
        <c:crossBetween val="between"/>
      </c:valAx>
      <c:spPr>
        <a:noFill/>
        <a:ln>
          <a:noFill/>
        </a:ln>
        <a:effectLst/>
      </c:spPr>
    </c:plotArea>
    <c:legend>
      <c:legendPos val="tr"/>
      <c:layout>
        <c:manualLayout>
          <c:xMode val="edge"/>
          <c:yMode val="edge"/>
          <c:x val="0.16050367382918307"/>
          <c:y val="3.4148230207470667E-2"/>
          <c:w val="0.38828542740514044"/>
          <c:h val="0.16377779646383711"/>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solidFill>
            <a:schemeClr val="tx1"/>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Sheet10!$G$2</c:f>
              <c:strCache>
                <c:ptCount val="1"/>
                <c:pt idx="0">
                  <c:v>Greater Atlantic</c:v>
                </c:pt>
              </c:strCache>
            </c:strRef>
          </c:tx>
          <c:spPr>
            <a:solidFill>
              <a:schemeClr val="accent1">
                <a:lumMod val="5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Sheet10!$G$3:$G$31</c:f>
              <c:numCache>
                <c:formatCode>General</c:formatCode>
                <c:ptCount val="29"/>
                <c:pt idx="0">
                  <c:v>1</c:v>
                </c:pt>
                <c:pt idx="1">
                  <c:v>1</c:v>
                </c:pt>
                <c:pt idx="6">
                  <c:v>1</c:v>
                </c:pt>
                <c:pt idx="11">
                  <c:v>2</c:v>
                </c:pt>
                <c:pt idx="14">
                  <c:v>2</c:v>
                </c:pt>
                <c:pt idx="16">
                  <c:v>1</c:v>
                </c:pt>
                <c:pt idx="18">
                  <c:v>2</c:v>
                </c:pt>
                <c:pt idx="27">
                  <c:v>1</c:v>
                </c:pt>
              </c:numCache>
            </c:numRef>
          </c:val>
          <c:extLst>
            <c:ext xmlns:c16="http://schemas.microsoft.com/office/drawing/2014/chart" uri="{C3380CC4-5D6E-409C-BE32-E72D297353CC}">
              <c16:uniqueId val="{00000000-9D7E-47F4-9CD7-4011F2848F4E}"/>
            </c:ext>
          </c:extLst>
        </c:ser>
        <c:ser>
          <c:idx val="2"/>
          <c:order val="1"/>
          <c:tx>
            <c:strRef>
              <c:f>Sheet10!$H$2</c:f>
              <c:strCache>
                <c:ptCount val="1"/>
                <c:pt idx="0">
                  <c:v>Southeast</c:v>
                </c:pt>
              </c:strCache>
            </c:strRef>
          </c:tx>
          <c:spPr>
            <a:solidFill>
              <a:schemeClr val="accent1">
                <a:lumMod val="75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Sheet10!$H$3:$H$31</c:f>
              <c:numCache>
                <c:formatCode>General</c:formatCode>
                <c:ptCount val="29"/>
                <c:pt idx="1">
                  <c:v>2</c:v>
                </c:pt>
                <c:pt idx="4">
                  <c:v>1</c:v>
                </c:pt>
                <c:pt idx="5">
                  <c:v>2</c:v>
                </c:pt>
                <c:pt idx="9">
                  <c:v>1</c:v>
                </c:pt>
                <c:pt idx="11">
                  <c:v>1</c:v>
                </c:pt>
                <c:pt idx="14">
                  <c:v>1</c:v>
                </c:pt>
                <c:pt idx="16">
                  <c:v>1</c:v>
                </c:pt>
                <c:pt idx="18">
                  <c:v>1</c:v>
                </c:pt>
                <c:pt idx="19">
                  <c:v>1</c:v>
                </c:pt>
                <c:pt idx="21">
                  <c:v>1</c:v>
                </c:pt>
                <c:pt idx="24">
                  <c:v>4</c:v>
                </c:pt>
                <c:pt idx="25">
                  <c:v>2</c:v>
                </c:pt>
              </c:numCache>
            </c:numRef>
          </c:val>
          <c:extLst>
            <c:ext xmlns:c16="http://schemas.microsoft.com/office/drawing/2014/chart" uri="{C3380CC4-5D6E-409C-BE32-E72D297353CC}">
              <c16:uniqueId val="{00000001-9D7E-47F4-9CD7-4011F2848F4E}"/>
            </c:ext>
          </c:extLst>
        </c:ser>
        <c:ser>
          <c:idx val="3"/>
          <c:order val="2"/>
          <c:tx>
            <c:strRef>
              <c:f>Sheet10!$I$2</c:f>
              <c:strCache>
                <c:ptCount val="1"/>
                <c:pt idx="0">
                  <c:v>Pacific Islands</c:v>
                </c:pt>
              </c:strCache>
            </c:strRef>
          </c:tx>
          <c:spPr>
            <a:solidFill>
              <a:schemeClr val="accent1">
                <a:lumMod val="60000"/>
                <a:lumOff val="4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Sheet10!$I$3:$I$31</c:f>
              <c:numCache>
                <c:formatCode>General</c:formatCode>
                <c:ptCount val="29"/>
                <c:pt idx="18">
                  <c:v>1</c:v>
                </c:pt>
              </c:numCache>
            </c:numRef>
          </c:val>
          <c:extLst>
            <c:ext xmlns:c16="http://schemas.microsoft.com/office/drawing/2014/chart" uri="{C3380CC4-5D6E-409C-BE32-E72D297353CC}">
              <c16:uniqueId val="{00000002-9D7E-47F4-9CD7-4011F2848F4E}"/>
            </c:ext>
          </c:extLst>
        </c:ser>
        <c:ser>
          <c:idx val="4"/>
          <c:order val="3"/>
          <c:tx>
            <c:strRef>
              <c:f>Sheet10!$J$2</c:f>
              <c:strCache>
                <c:ptCount val="1"/>
                <c:pt idx="0">
                  <c:v>West Coast</c:v>
                </c:pt>
              </c:strCache>
            </c:strRef>
          </c:tx>
          <c:spPr>
            <a:solidFill>
              <a:schemeClr val="accent1">
                <a:lumMod val="40000"/>
                <a:lumOff val="6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Sheet10!$J$3:$J$31</c:f>
              <c:numCache>
                <c:formatCode>General</c:formatCode>
                <c:ptCount val="29"/>
                <c:pt idx="0">
                  <c:v>1</c:v>
                </c:pt>
                <c:pt idx="1">
                  <c:v>1</c:v>
                </c:pt>
                <c:pt idx="4">
                  <c:v>1</c:v>
                </c:pt>
                <c:pt idx="6">
                  <c:v>1</c:v>
                </c:pt>
                <c:pt idx="8">
                  <c:v>1</c:v>
                </c:pt>
                <c:pt idx="12">
                  <c:v>1</c:v>
                </c:pt>
                <c:pt idx="14">
                  <c:v>2</c:v>
                </c:pt>
                <c:pt idx="15">
                  <c:v>1</c:v>
                </c:pt>
                <c:pt idx="16">
                  <c:v>1</c:v>
                </c:pt>
                <c:pt idx="17">
                  <c:v>2</c:v>
                </c:pt>
                <c:pt idx="20">
                  <c:v>1</c:v>
                </c:pt>
                <c:pt idx="23">
                  <c:v>7</c:v>
                </c:pt>
                <c:pt idx="24">
                  <c:v>5</c:v>
                </c:pt>
                <c:pt idx="25">
                  <c:v>3</c:v>
                </c:pt>
                <c:pt idx="27">
                  <c:v>3</c:v>
                </c:pt>
              </c:numCache>
            </c:numRef>
          </c:val>
          <c:extLst>
            <c:ext xmlns:c16="http://schemas.microsoft.com/office/drawing/2014/chart" uri="{C3380CC4-5D6E-409C-BE32-E72D297353CC}">
              <c16:uniqueId val="{00000003-9D7E-47F4-9CD7-4011F2848F4E}"/>
            </c:ext>
          </c:extLst>
        </c:ser>
        <c:ser>
          <c:idx val="5"/>
          <c:order val="4"/>
          <c:tx>
            <c:strRef>
              <c:f>Sheet10!$K$2</c:f>
              <c:strCache>
                <c:ptCount val="1"/>
                <c:pt idx="0">
                  <c:v>Alaska</c:v>
                </c:pt>
              </c:strCache>
            </c:strRef>
          </c:tx>
          <c:spPr>
            <a:solidFill>
              <a:schemeClr val="accent1">
                <a:lumMod val="20000"/>
                <a:lumOff val="80000"/>
              </a:schemeClr>
            </a:solidFill>
            <a:ln>
              <a:noFill/>
            </a:ln>
            <a:effectLst/>
          </c:spPr>
          <c:invertIfNegative val="0"/>
          <c:cat>
            <c:numRef>
              <c:f>Sheet10!$F$3:$F$31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Sheet10!$K$3:$K$31</c:f>
              <c:numCache>
                <c:formatCode>General</c:formatCode>
                <c:ptCount val="29"/>
                <c:pt idx="3">
                  <c:v>1</c:v>
                </c:pt>
                <c:pt idx="4">
                  <c:v>1</c:v>
                </c:pt>
                <c:pt idx="6">
                  <c:v>2</c:v>
                </c:pt>
                <c:pt idx="7">
                  <c:v>1</c:v>
                </c:pt>
                <c:pt idx="9">
                  <c:v>1</c:v>
                </c:pt>
                <c:pt idx="11">
                  <c:v>1</c:v>
                </c:pt>
                <c:pt idx="13">
                  <c:v>1</c:v>
                </c:pt>
                <c:pt idx="16">
                  <c:v>1</c:v>
                </c:pt>
                <c:pt idx="17">
                  <c:v>1</c:v>
                </c:pt>
                <c:pt idx="18">
                  <c:v>1</c:v>
                </c:pt>
                <c:pt idx="23">
                  <c:v>1</c:v>
                </c:pt>
                <c:pt idx="25">
                  <c:v>2</c:v>
                </c:pt>
                <c:pt idx="27">
                  <c:v>1</c:v>
                </c:pt>
                <c:pt idx="28">
                  <c:v>5</c:v>
                </c:pt>
              </c:numCache>
            </c:numRef>
          </c:val>
          <c:extLst>
            <c:ext xmlns:c16="http://schemas.microsoft.com/office/drawing/2014/chart" uri="{C3380CC4-5D6E-409C-BE32-E72D297353CC}">
              <c16:uniqueId val="{00000004-9D7E-47F4-9CD7-4011F2848F4E}"/>
            </c:ext>
          </c:extLst>
        </c:ser>
        <c:dLbls>
          <c:showLegendKey val="0"/>
          <c:showVal val="0"/>
          <c:showCatName val="0"/>
          <c:showSerName val="0"/>
          <c:showPercent val="0"/>
          <c:showBubbleSize val="0"/>
        </c:dLbls>
        <c:gapWidth val="150"/>
        <c:overlap val="100"/>
        <c:axId val="860793616"/>
        <c:axId val="860799192"/>
      </c:barChart>
      <c:catAx>
        <c:axId val="860793616"/>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Declaration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60799192"/>
        <c:crosses val="autoZero"/>
        <c:auto val="1"/>
        <c:lblAlgn val="ctr"/>
        <c:lblOffset val="100"/>
        <c:noMultiLvlLbl val="0"/>
      </c:catAx>
      <c:valAx>
        <c:axId val="860799192"/>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Declaration frequency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60793616"/>
        <c:crosses val="autoZero"/>
        <c:crossBetween val="between"/>
      </c:valAx>
      <c:spPr>
        <a:noFill/>
        <a:ln>
          <a:noFill/>
        </a:ln>
        <a:effectLst/>
      </c:spPr>
    </c:plotArea>
    <c:legend>
      <c:legendPos val="tr"/>
      <c:layout>
        <c:manualLayout>
          <c:xMode val="edge"/>
          <c:yMode val="edge"/>
          <c:x val="0.1563522172399372"/>
          <c:y val="3.3124833055562873E-2"/>
          <c:w val="0.31433800618738872"/>
          <c:h val="0.2980351414406533"/>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Sheet10!$N$2</c:f>
              <c:strCache>
                <c:ptCount val="1"/>
                <c:pt idx="0">
                  <c:v>Environmental</c:v>
                </c:pt>
              </c:strCache>
            </c:strRef>
          </c:tx>
          <c:spPr>
            <a:solidFill>
              <a:srgbClr val="FFC000"/>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Sheet10!$N$3:$N$31</c:f>
              <c:numCache>
                <c:formatCode>General</c:formatCode>
                <c:ptCount val="29"/>
                <c:pt idx="1">
                  <c:v>1</c:v>
                </c:pt>
                <c:pt idx="3">
                  <c:v>1</c:v>
                </c:pt>
                <c:pt idx="4">
                  <c:v>1</c:v>
                </c:pt>
                <c:pt idx="5">
                  <c:v>2</c:v>
                </c:pt>
                <c:pt idx="6">
                  <c:v>1</c:v>
                </c:pt>
                <c:pt idx="11">
                  <c:v>3</c:v>
                </c:pt>
                <c:pt idx="12">
                  <c:v>1</c:v>
                </c:pt>
                <c:pt idx="14">
                  <c:v>2</c:v>
                </c:pt>
                <c:pt idx="16">
                  <c:v>1</c:v>
                </c:pt>
                <c:pt idx="18">
                  <c:v>4</c:v>
                </c:pt>
                <c:pt idx="19">
                  <c:v>1</c:v>
                </c:pt>
                <c:pt idx="20">
                  <c:v>1</c:v>
                </c:pt>
                <c:pt idx="23">
                  <c:v>8</c:v>
                </c:pt>
                <c:pt idx="24">
                  <c:v>9</c:v>
                </c:pt>
                <c:pt idx="25">
                  <c:v>4</c:v>
                </c:pt>
                <c:pt idx="27">
                  <c:v>3</c:v>
                </c:pt>
                <c:pt idx="28">
                  <c:v>5</c:v>
                </c:pt>
              </c:numCache>
            </c:numRef>
          </c:val>
          <c:extLst>
            <c:ext xmlns:c16="http://schemas.microsoft.com/office/drawing/2014/chart" uri="{C3380CC4-5D6E-409C-BE32-E72D297353CC}">
              <c16:uniqueId val="{00000000-B18C-4CC3-9465-C001F4C36C15}"/>
            </c:ext>
          </c:extLst>
        </c:ser>
        <c:ser>
          <c:idx val="2"/>
          <c:order val="1"/>
          <c:tx>
            <c:strRef>
              <c:f>Sheet10!$O$2</c:f>
              <c:strCache>
                <c:ptCount val="1"/>
                <c:pt idx="0">
                  <c:v>Anthropogenic</c:v>
                </c:pt>
              </c:strCache>
            </c:strRef>
          </c:tx>
          <c:spPr>
            <a:solidFill>
              <a:schemeClr val="accent4">
                <a:lumMod val="60000"/>
                <a:lumOff val="40000"/>
              </a:schemeClr>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Sheet10!$O$3:$O$31</c:f>
              <c:numCache>
                <c:formatCode>General</c:formatCode>
                <c:ptCount val="29"/>
                <c:pt idx="0">
                  <c:v>1</c:v>
                </c:pt>
                <c:pt idx="1">
                  <c:v>1</c:v>
                </c:pt>
                <c:pt idx="6">
                  <c:v>2</c:v>
                </c:pt>
                <c:pt idx="7">
                  <c:v>1</c:v>
                </c:pt>
                <c:pt idx="9">
                  <c:v>1</c:v>
                </c:pt>
                <c:pt idx="11">
                  <c:v>1</c:v>
                </c:pt>
                <c:pt idx="13">
                  <c:v>1</c:v>
                </c:pt>
                <c:pt idx="16">
                  <c:v>1</c:v>
                </c:pt>
                <c:pt idx="17">
                  <c:v>1</c:v>
                </c:pt>
                <c:pt idx="18">
                  <c:v>1</c:v>
                </c:pt>
              </c:numCache>
            </c:numRef>
          </c:val>
          <c:extLst>
            <c:ext xmlns:c16="http://schemas.microsoft.com/office/drawing/2014/chart" uri="{C3380CC4-5D6E-409C-BE32-E72D297353CC}">
              <c16:uniqueId val="{00000001-B18C-4CC3-9465-C001F4C36C15}"/>
            </c:ext>
          </c:extLst>
        </c:ser>
        <c:ser>
          <c:idx val="3"/>
          <c:order val="2"/>
          <c:tx>
            <c:strRef>
              <c:f>Sheet10!$P$2</c:f>
              <c:strCache>
                <c:ptCount val="1"/>
                <c:pt idx="0">
                  <c:v>Combination of both</c:v>
                </c:pt>
              </c:strCache>
            </c:strRef>
          </c:tx>
          <c:spPr>
            <a:solidFill>
              <a:schemeClr val="accent4">
                <a:lumMod val="40000"/>
                <a:lumOff val="60000"/>
              </a:schemeClr>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Sheet10!$P$3:$P$31</c:f>
              <c:numCache>
                <c:formatCode>General</c:formatCode>
                <c:ptCount val="29"/>
                <c:pt idx="0">
                  <c:v>1</c:v>
                </c:pt>
                <c:pt idx="1">
                  <c:v>2</c:v>
                </c:pt>
                <c:pt idx="4">
                  <c:v>2</c:v>
                </c:pt>
                <c:pt idx="6">
                  <c:v>1</c:v>
                </c:pt>
                <c:pt idx="8">
                  <c:v>1</c:v>
                </c:pt>
                <c:pt idx="9">
                  <c:v>1</c:v>
                </c:pt>
                <c:pt idx="14">
                  <c:v>3</c:v>
                </c:pt>
                <c:pt idx="15">
                  <c:v>1</c:v>
                </c:pt>
                <c:pt idx="16">
                  <c:v>2</c:v>
                </c:pt>
                <c:pt idx="17">
                  <c:v>2</c:v>
                </c:pt>
                <c:pt idx="21">
                  <c:v>1</c:v>
                </c:pt>
                <c:pt idx="25">
                  <c:v>3</c:v>
                </c:pt>
                <c:pt idx="27">
                  <c:v>2</c:v>
                </c:pt>
              </c:numCache>
            </c:numRef>
          </c:val>
          <c:extLst>
            <c:ext xmlns:c16="http://schemas.microsoft.com/office/drawing/2014/chart" uri="{C3380CC4-5D6E-409C-BE32-E72D297353CC}">
              <c16:uniqueId val="{00000002-B18C-4CC3-9465-C001F4C36C15}"/>
            </c:ext>
          </c:extLst>
        </c:ser>
        <c:dLbls>
          <c:showLegendKey val="0"/>
          <c:showVal val="0"/>
          <c:showCatName val="0"/>
          <c:showSerName val="0"/>
          <c:showPercent val="0"/>
          <c:showBubbleSize val="0"/>
        </c:dLbls>
        <c:gapWidth val="150"/>
        <c:overlap val="100"/>
        <c:axId val="836576992"/>
        <c:axId val="836576336"/>
      </c:barChart>
      <c:catAx>
        <c:axId val="836576992"/>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Declaration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36576336"/>
        <c:crosses val="autoZero"/>
        <c:auto val="1"/>
        <c:lblAlgn val="ctr"/>
        <c:lblOffset val="100"/>
        <c:noMultiLvlLbl val="0"/>
      </c:catAx>
      <c:valAx>
        <c:axId val="836576336"/>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Declaration frequency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36576992"/>
        <c:crosses val="autoZero"/>
        <c:crossBetween val="between"/>
      </c:valAx>
      <c:spPr>
        <a:noFill/>
        <a:ln>
          <a:noFill/>
        </a:ln>
        <a:effectLst/>
      </c:spPr>
    </c:plotArea>
    <c:legend>
      <c:legendPos val="tr"/>
      <c:layout>
        <c:manualLayout>
          <c:xMode val="edge"/>
          <c:yMode val="edge"/>
          <c:x val="0.16050367382918307"/>
          <c:y val="3.4148230207470667E-2"/>
          <c:w val="0.38828542740514044"/>
          <c:h val="0.16377779646383711"/>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solidFill>
            <a:schemeClr val="tx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1"/>
          <c:order val="0"/>
          <c:tx>
            <c:strRef>
              <c:f>Sheet10!$N$2</c:f>
              <c:strCache>
                <c:ptCount val="1"/>
                <c:pt idx="0">
                  <c:v>Environmental</c:v>
                </c:pt>
              </c:strCache>
            </c:strRef>
          </c:tx>
          <c:spPr>
            <a:solidFill>
              <a:srgbClr val="FFC000"/>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Sheet10!$N$3:$N$31</c:f>
              <c:numCache>
                <c:formatCode>General</c:formatCode>
                <c:ptCount val="29"/>
                <c:pt idx="1">
                  <c:v>1</c:v>
                </c:pt>
                <c:pt idx="3">
                  <c:v>1</c:v>
                </c:pt>
                <c:pt idx="4">
                  <c:v>1</c:v>
                </c:pt>
                <c:pt idx="5">
                  <c:v>2</c:v>
                </c:pt>
                <c:pt idx="6">
                  <c:v>1</c:v>
                </c:pt>
                <c:pt idx="11">
                  <c:v>3</c:v>
                </c:pt>
                <c:pt idx="12">
                  <c:v>1</c:v>
                </c:pt>
                <c:pt idx="14">
                  <c:v>2</c:v>
                </c:pt>
                <c:pt idx="16">
                  <c:v>1</c:v>
                </c:pt>
                <c:pt idx="18">
                  <c:v>4</c:v>
                </c:pt>
                <c:pt idx="19">
                  <c:v>1</c:v>
                </c:pt>
                <c:pt idx="20">
                  <c:v>1</c:v>
                </c:pt>
                <c:pt idx="23">
                  <c:v>8</c:v>
                </c:pt>
                <c:pt idx="24">
                  <c:v>9</c:v>
                </c:pt>
                <c:pt idx="25">
                  <c:v>4</c:v>
                </c:pt>
                <c:pt idx="27">
                  <c:v>3</c:v>
                </c:pt>
                <c:pt idx="28">
                  <c:v>5</c:v>
                </c:pt>
              </c:numCache>
            </c:numRef>
          </c:val>
          <c:extLst>
            <c:ext xmlns:c16="http://schemas.microsoft.com/office/drawing/2014/chart" uri="{C3380CC4-5D6E-409C-BE32-E72D297353CC}">
              <c16:uniqueId val="{00000000-B18C-4CC3-9465-C001F4C36C15}"/>
            </c:ext>
          </c:extLst>
        </c:ser>
        <c:ser>
          <c:idx val="2"/>
          <c:order val="1"/>
          <c:tx>
            <c:strRef>
              <c:f>Sheet10!$O$2</c:f>
              <c:strCache>
                <c:ptCount val="1"/>
                <c:pt idx="0">
                  <c:v>Anthropogenic</c:v>
                </c:pt>
              </c:strCache>
            </c:strRef>
          </c:tx>
          <c:spPr>
            <a:solidFill>
              <a:schemeClr val="accent4">
                <a:lumMod val="60000"/>
                <a:lumOff val="40000"/>
              </a:schemeClr>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Sheet10!$O$3:$O$31</c:f>
              <c:numCache>
                <c:formatCode>General</c:formatCode>
                <c:ptCount val="29"/>
                <c:pt idx="0">
                  <c:v>1</c:v>
                </c:pt>
                <c:pt idx="1">
                  <c:v>1</c:v>
                </c:pt>
                <c:pt idx="6">
                  <c:v>2</c:v>
                </c:pt>
                <c:pt idx="7">
                  <c:v>1</c:v>
                </c:pt>
                <c:pt idx="9">
                  <c:v>1</c:v>
                </c:pt>
                <c:pt idx="11">
                  <c:v>1</c:v>
                </c:pt>
                <c:pt idx="13">
                  <c:v>1</c:v>
                </c:pt>
                <c:pt idx="16">
                  <c:v>1</c:v>
                </c:pt>
                <c:pt idx="17">
                  <c:v>1</c:v>
                </c:pt>
                <c:pt idx="18">
                  <c:v>1</c:v>
                </c:pt>
              </c:numCache>
            </c:numRef>
          </c:val>
          <c:extLst>
            <c:ext xmlns:c16="http://schemas.microsoft.com/office/drawing/2014/chart" uri="{C3380CC4-5D6E-409C-BE32-E72D297353CC}">
              <c16:uniqueId val="{00000001-B18C-4CC3-9465-C001F4C36C15}"/>
            </c:ext>
          </c:extLst>
        </c:ser>
        <c:ser>
          <c:idx val="3"/>
          <c:order val="2"/>
          <c:tx>
            <c:strRef>
              <c:f>Sheet10!$P$2</c:f>
              <c:strCache>
                <c:ptCount val="1"/>
                <c:pt idx="0">
                  <c:v>Combination of both</c:v>
                </c:pt>
              </c:strCache>
            </c:strRef>
          </c:tx>
          <c:spPr>
            <a:solidFill>
              <a:schemeClr val="accent4">
                <a:lumMod val="40000"/>
                <a:lumOff val="60000"/>
              </a:schemeClr>
            </a:solidFill>
            <a:ln>
              <a:noFill/>
            </a:ln>
            <a:effectLst/>
          </c:spPr>
          <c:invertIfNegative val="0"/>
          <c:cat>
            <c:numRef>
              <c:f>Sheet10!$M$3:$M$31</c:f>
              <c:numCache>
                <c:formatCode>General</c:formatCode>
                <c:ptCount val="29"/>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pt idx="23">
                  <c:v>2017</c:v>
                </c:pt>
                <c:pt idx="24">
                  <c:v>2018</c:v>
                </c:pt>
                <c:pt idx="25">
                  <c:v>2019</c:v>
                </c:pt>
                <c:pt idx="26">
                  <c:v>2020</c:v>
                </c:pt>
                <c:pt idx="27">
                  <c:v>2021</c:v>
                </c:pt>
                <c:pt idx="28">
                  <c:v>2022</c:v>
                </c:pt>
              </c:numCache>
            </c:numRef>
          </c:cat>
          <c:val>
            <c:numRef>
              <c:f>Sheet10!$P$3:$P$31</c:f>
              <c:numCache>
                <c:formatCode>General</c:formatCode>
                <c:ptCount val="29"/>
                <c:pt idx="0">
                  <c:v>1</c:v>
                </c:pt>
                <c:pt idx="1">
                  <c:v>2</c:v>
                </c:pt>
                <c:pt idx="4">
                  <c:v>2</c:v>
                </c:pt>
                <c:pt idx="6">
                  <c:v>1</c:v>
                </c:pt>
                <c:pt idx="8">
                  <c:v>1</c:v>
                </c:pt>
                <c:pt idx="9">
                  <c:v>1</c:v>
                </c:pt>
                <c:pt idx="14">
                  <c:v>3</c:v>
                </c:pt>
                <c:pt idx="15">
                  <c:v>1</c:v>
                </c:pt>
                <c:pt idx="16">
                  <c:v>2</c:v>
                </c:pt>
                <c:pt idx="17">
                  <c:v>2</c:v>
                </c:pt>
                <c:pt idx="21">
                  <c:v>1</c:v>
                </c:pt>
                <c:pt idx="25">
                  <c:v>3</c:v>
                </c:pt>
                <c:pt idx="27">
                  <c:v>2</c:v>
                </c:pt>
              </c:numCache>
            </c:numRef>
          </c:val>
          <c:extLst>
            <c:ext xmlns:c16="http://schemas.microsoft.com/office/drawing/2014/chart" uri="{C3380CC4-5D6E-409C-BE32-E72D297353CC}">
              <c16:uniqueId val="{00000002-B18C-4CC3-9465-C001F4C36C15}"/>
            </c:ext>
          </c:extLst>
        </c:ser>
        <c:dLbls>
          <c:showLegendKey val="0"/>
          <c:showVal val="0"/>
          <c:showCatName val="0"/>
          <c:showSerName val="0"/>
          <c:showPercent val="0"/>
          <c:showBubbleSize val="0"/>
        </c:dLbls>
        <c:gapWidth val="150"/>
        <c:overlap val="100"/>
        <c:axId val="836576992"/>
        <c:axId val="836576336"/>
      </c:barChart>
      <c:catAx>
        <c:axId val="836576992"/>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Declaration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36576336"/>
        <c:crosses val="autoZero"/>
        <c:auto val="1"/>
        <c:lblAlgn val="ctr"/>
        <c:lblOffset val="100"/>
        <c:noMultiLvlLbl val="0"/>
      </c:catAx>
      <c:valAx>
        <c:axId val="836576336"/>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Declaration frequency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836576992"/>
        <c:crosses val="autoZero"/>
        <c:crossBetween val="between"/>
      </c:valAx>
      <c:spPr>
        <a:noFill/>
        <a:ln>
          <a:noFill/>
        </a:ln>
        <a:effectLst/>
      </c:spPr>
    </c:plotArea>
    <c:legend>
      <c:legendPos val="tr"/>
      <c:layout>
        <c:manualLayout>
          <c:xMode val="edge"/>
          <c:yMode val="edge"/>
          <c:x val="0.16050367382918307"/>
          <c:y val="3.4148230207470667E-2"/>
          <c:w val="0.38828542740514044"/>
          <c:h val="0.16377779646383711"/>
        </c:manualLayout>
      </c:layout>
      <c:overlay val="1"/>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baseline="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'revenue loss'!$B$1</c:f>
              <c:strCache>
                <c:ptCount val="1"/>
                <c:pt idx="0">
                  <c:v>Alaska</c:v>
                </c:pt>
              </c:strCache>
            </c:strRef>
          </c:tx>
          <c:dPt>
            <c:idx val="0"/>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01-8752-4711-8BA1-0849449322CD}"/>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8752-4711-8BA1-0849449322CD}"/>
              </c:ext>
            </c:extLst>
          </c:dPt>
          <c:dPt>
            <c:idx val="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5-8752-4711-8BA1-0849449322CD}"/>
              </c:ext>
            </c:extLst>
          </c:dPt>
          <c:cat>
            <c:strRef>
              <c:f>'revenue loss'!$A$2:$A$4</c:f>
              <c:strCache>
                <c:ptCount val="3"/>
                <c:pt idx="0">
                  <c:v>Anthropogenic</c:v>
                </c:pt>
                <c:pt idx="1">
                  <c:v>Environmental</c:v>
                </c:pt>
                <c:pt idx="2">
                  <c:v>Combination of Both</c:v>
                </c:pt>
              </c:strCache>
            </c:strRef>
          </c:cat>
          <c:val>
            <c:numRef>
              <c:f>'revenue loss'!$B$2:$B$4</c:f>
              <c:numCache>
                <c:formatCode>"$"#,##0_);[Red]\("$"#,##0\)</c:formatCode>
                <c:ptCount val="3"/>
                <c:pt idx="0">
                  <c:v>1629023913</c:v>
                </c:pt>
                <c:pt idx="1">
                  <c:v>460804419</c:v>
                </c:pt>
                <c:pt idx="2">
                  <c:v>46055192</c:v>
                </c:pt>
              </c:numCache>
            </c:numRef>
          </c:val>
          <c:extLst>
            <c:ext xmlns:c16="http://schemas.microsoft.com/office/drawing/2014/chart" uri="{C3380CC4-5D6E-409C-BE32-E72D297353CC}">
              <c16:uniqueId val="{00000006-8752-4711-8BA1-0849449322C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'revenue loss'!$C$1</c:f>
              <c:strCache>
                <c:ptCount val="1"/>
                <c:pt idx="0">
                  <c:v>Greater Atlantic</c:v>
                </c:pt>
              </c:strCache>
            </c:strRef>
          </c:tx>
          <c:spPr>
            <a:solidFill>
              <a:schemeClr val="accent1">
                <a:lumMod val="50000"/>
              </a:schemeClr>
            </a:solidFill>
          </c:spPr>
          <c:dPt>
            <c:idx val="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01-ED7E-4499-AFA7-3A6A740CC1A0}"/>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ED7E-4499-AFA7-3A6A740CC1A0}"/>
              </c:ext>
            </c:extLst>
          </c:dPt>
          <c:dPt>
            <c:idx val="2"/>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05-ED7E-4499-AFA7-3A6A740CC1A0}"/>
              </c:ext>
            </c:extLst>
          </c:dPt>
          <c:cat>
            <c:strRef>
              <c:f>'revenue loss'!$A$2:$A$4</c:f>
              <c:strCache>
                <c:ptCount val="3"/>
                <c:pt idx="0">
                  <c:v>Anthropogenic</c:v>
                </c:pt>
                <c:pt idx="1">
                  <c:v>Environmental</c:v>
                </c:pt>
                <c:pt idx="2">
                  <c:v>Combination of Both</c:v>
                </c:pt>
              </c:strCache>
            </c:strRef>
          </c:cat>
          <c:val>
            <c:numRef>
              <c:f>'revenue loss'!$C$2:$C$4</c:f>
              <c:numCache>
                <c:formatCode>"$"#,##0_);[Red]\("$"#,##0\)</c:formatCode>
                <c:ptCount val="3"/>
                <c:pt idx="0">
                  <c:v>156252205</c:v>
                </c:pt>
                <c:pt idx="1">
                  <c:v>7525113</c:v>
                </c:pt>
              </c:numCache>
            </c:numRef>
          </c:val>
          <c:extLst>
            <c:ext xmlns:c16="http://schemas.microsoft.com/office/drawing/2014/chart" uri="{C3380CC4-5D6E-409C-BE32-E72D297353CC}">
              <c16:uniqueId val="{00000006-ED7E-4499-AFA7-3A6A740CC1A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'revenue loss'!$E$1</c:f>
              <c:strCache>
                <c:ptCount val="1"/>
                <c:pt idx="0">
                  <c:v>Southeast</c:v>
                </c:pt>
              </c:strCache>
            </c:strRef>
          </c:tx>
          <c:dPt>
            <c:idx val="0"/>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01-956F-4243-872E-6778B0E7D4FF}"/>
              </c:ext>
            </c:extLst>
          </c:dPt>
          <c:dPt>
            <c:idx val="1"/>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956F-4243-872E-6778B0E7D4FF}"/>
              </c:ext>
            </c:extLst>
          </c:dPt>
          <c:dPt>
            <c:idx val="2"/>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05-956F-4243-872E-6778B0E7D4FF}"/>
              </c:ext>
            </c:extLst>
          </c:dPt>
          <c:cat>
            <c:strRef>
              <c:f>'revenue loss'!$A$2:$A$4</c:f>
              <c:strCache>
                <c:ptCount val="3"/>
                <c:pt idx="0">
                  <c:v>Anthropogenic</c:v>
                </c:pt>
                <c:pt idx="1">
                  <c:v>Environmental</c:v>
                </c:pt>
                <c:pt idx="2">
                  <c:v>Combination of Both</c:v>
                </c:pt>
              </c:strCache>
            </c:strRef>
          </c:cat>
          <c:val>
            <c:numRef>
              <c:f>'revenue loss'!$E$2:$E$4</c:f>
              <c:numCache>
                <c:formatCode>"$"#,##0_);[Red]\("$"#,##0\)</c:formatCode>
                <c:ptCount val="3"/>
                <c:pt idx="0">
                  <c:v>19344227</c:v>
                </c:pt>
                <c:pt idx="1">
                  <c:v>319003223</c:v>
                </c:pt>
                <c:pt idx="2">
                  <c:v>5326946</c:v>
                </c:pt>
              </c:numCache>
            </c:numRef>
          </c:val>
          <c:extLst>
            <c:ext xmlns:c16="http://schemas.microsoft.com/office/drawing/2014/chart" uri="{C3380CC4-5D6E-409C-BE32-E72D297353CC}">
              <c16:uniqueId val="{00000006-956F-4243-872E-6778B0E7D4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'revenue loss'!$F$1</c:f>
              <c:strCache>
                <c:ptCount val="1"/>
                <c:pt idx="0">
                  <c:v>West Coast</c:v>
                </c:pt>
              </c:strCache>
            </c:strRef>
          </c:tx>
          <c:dPt>
            <c:idx val="0"/>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1-8678-4064-BA79-66644CFB3F6C}"/>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8678-4064-BA79-66644CFB3F6C}"/>
              </c:ext>
            </c:extLst>
          </c:dPt>
          <c:dPt>
            <c:idx val="2"/>
            <c:bubble3D val="0"/>
            <c:spPr>
              <a:solidFill>
                <a:schemeClr val="accent4">
                  <a:lumMod val="40000"/>
                  <a:lumOff val="60000"/>
                </a:schemeClr>
              </a:solidFill>
              <a:ln w="19050">
                <a:solidFill>
                  <a:schemeClr val="lt1"/>
                </a:solidFill>
              </a:ln>
              <a:effectLst/>
            </c:spPr>
            <c:extLst>
              <c:ext xmlns:c16="http://schemas.microsoft.com/office/drawing/2014/chart" uri="{C3380CC4-5D6E-409C-BE32-E72D297353CC}">
                <c16:uniqueId val="{00000005-8678-4064-BA79-66644CFB3F6C}"/>
              </c:ext>
            </c:extLst>
          </c:dPt>
          <c:cat>
            <c:strRef>
              <c:f>'revenue loss'!$A$2:$A$4</c:f>
              <c:strCache>
                <c:ptCount val="3"/>
                <c:pt idx="0">
                  <c:v>Anthropogenic</c:v>
                </c:pt>
                <c:pt idx="1">
                  <c:v>Environmental</c:v>
                </c:pt>
                <c:pt idx="2">
                  <c:v>Combination of Both</c:v>
                </c:pt>
              </c:strCache>
            </c:strRef>
          </c:cat>
          <c:val>
            <c:numRef>
              <c:f>'revenue loss'!$F$2:$F$4</c:f>
              <c:numCache>
                <c:formatCode>"$"#,##0_);[Red]\("$"#,##0\)</c:formatCode>
                <c:ptCount val="3"/>
                <c:pt idx="0">
                  <c:v>16669638</c:v>
                </c:pt>
                <c:pt idx="1">
                  <c:v>112420965</c:v>
                </c:pt>
                <c:pt idx="2">
                  <c:v>453935310</c:v>
                </c:pt>
              </c:numCache>
            </c:numRef>
          </c:val>
          <c:extLst>
            <c:ext xmlns:c16="http://schemas.microsoft.com/office/drawing/2014/chart" uri="{C3380CC4-5D6E-409C-BE32-E72D297353CC}">
              <c16:uniqueId val="{00000006-8678-4064-BA79-66644CFB3F6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0"/>
        <c:ser>
          <c:idx val="0"/>
          <c:order val="0"/>
          <c:tx>
            <c:strRef>
              <c:f>'NEW Alloc-by-region Table'!$B$1</c:f>
              <c:strCache>
                <c:ptCount val="1"/>
                <c:pt idx="0">
                  <c:v>Alaska </c:v>
                </c:pt>
              </c:strCache>
            </c:strRef>
          </c:tx>
          <c:spPr>
            <a:solidFill>
              <a:schemeClr val="accent1"/>
            </a:solidFill>
            <a:ln w="19050">
              <a:solidFill>
                <a:schemeClr val="lt1"/>
              </a:solidFill>
            </a:ln>
            <a:effectLst/>
          </c:spPr>
          <c:dPt>
            <c:idx val="0"/>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01-10B2-4481-AE4A-6A2A196F395F}"/>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10B2-4481-AE4A-6A2A196F395F}"/>
              </c:ext>
            </c:extLst>
          </c:dPt>
          <c:dPt>
            <c:idx val="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5-10B2-4481-AE4A-6A2A196F395F}"/>
              </c:ext>
            </c:extLst>
          </c:dPt>
          <c:cat>
            <c:strRef>
              <c:f>'NEW Alloc-by-region Table'!$A$2:$A$4</c:f>
              <c:strCache>
                <c:ptCount val="3"/>
                <c:pt idx="0">
                  <c:v>Anthropogenic</c:v>
                </c:pt>
                <c:pt idx="1">
                  <c:v>Environmental </c:v>
                </c:pt>
                <c:pt idx="2">
                  <c:v>Combination of Both</c:v>
                </c:pt>
              </c:strCache>
            </c:strRef>
          </c:cat>
          <c:val>
            <c:numRef>
              <c:f>'NEW Alloc-by-region Table'!$B$2:$B$4</c:f>
              <c:numCache>
                <c:formatCode>"$"#,##0</c:formatCode>
                <c:ptCount val="3"/>
                <c:pt idx="0">
                  <c:v>82000000</c:v>
                </c:pt>
                <c:pt idx="1">
                  <c:v>174292189.28</c:v>
                </c:pt>
                <c:pt idx="2">
                  <c:v>75588348.579999998</c:v>
                </c:pt>
              </c:numCache>
            </c:numRef>
          </c:val>
          <c:extLst>
            <c:ext xmlns:c16="http://schemas.microsoft.com/office/drawing/2014/chart" uri="{C3380CC4-5D6E-409C-BE32-E72D297353CC}">
              <c16:uniqueId val="{00000006-10B2-4481-AE4A-6A2A196F395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'NEW Alloc-by-region Table'!$C$1</c:f>
              <c:strCache>
                <c:ptCount val="1"/>
                <c:pt idx="0">
                  <c:v>Greater Atlantic </c:v>
                </c:pt>
              </c:strCache>
            </c:strRef>
          </c:tx>
          <c:dPt>
            <c:idx val="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01-D186-4BE9-A5BE-680F934F0829}"/>
              </c:ext>
            </c:extLst>
          </c:dPt>
          <c:dPt>
            <c:idx val="1"/>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3-D186-4BE9-A5BE-680F934F0829}"/>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5-D186-4BE9-A5BE-680F934F0829}"/>
              </c:ext>
            </c:extLst>
          </c:dPt>
          <c:cat>
            <c:strRef>
              <c:f>'NEW Alloc-by-region Table'!$A$2:$A$4</c:f>
              <c:strCache>
                <c:ptCount val="3"/>
                <c:pt idx="0">
                  <c:v>Anthropogenic</c:v>
                </c:pt>
                <c:pt idx="1">
                  <c:v>Environmental </c:v>
                </c:pt>
                <c:pt idx="2">
                  <c:v>Combination of Both</c:v>
                </c:pt>
              </c:strCache>
            </c:strRef>
          </c:cat>
          <c:val>
            <c:numRef>
              <c:f>'NEW Alloc-by-region Table'!$C$2:$C$4</c:f>
              <c:numCache>
                <c:formatCode>"$"#,##0</c:formatCode>
                <c:ptCount val="3"/>
                <c:pt idx="0">
                  <c:v>132996668.69999999</c:v>
                </c:pt>
                <c:pt idx="1">
                  <c:v>41572622.399999999</c:v>
                </c:pt>
                <c:pt idx="2">
                  <c:v>36600000</c:v>
                </c:pt>
              </c:numCache>
            </c:numRef>
          </c:val>
          <c:extLst>
            <c:ext xmlns:c16="http://schemas.microsoft.com/office/drawing/2014/chart" uri="{C3380CC4-5D6E-409C-BE32-E72D297353CC}">
              <c16:uniqueId val="{00000006-D186-4BE9-A5BE-680F934F082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'NEW Alloc-by-region Table'!$E$1</c:f>
              <c:strCache>
                <c:ptCount val="1"/>
                <c:pt idx="0">
                  <c:v>Southeast </c:v>
                </c:pt>
              </c:strCache>
            </c:strRef>
          </c:tx>
          <c:dPt>
            <c:idx val="0"/>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01-16DC-4815-90C6-F905844A81EB}"/>
              </c:ext>
            </c:extLst>
          </c:dPt>
          <c:dPt>
            <c:idx val="1"/>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16DC-4815-90C6-F905844A81EB}"/>
              </c:ext>
            </c:extLst>
          </c:dPt>
          <c:dPt>
            <c:idx val="2"/>
            <c:bubble3D val="0"/>
            <c:spPr>
              <a:solidFill>
                <a:schemeClr val="accent6">
                  <a:lumMod val="40000"/>
                  <a:lumOff val="60000"/>
                </a:schemeClr>
              </a:solidFill>
              <a:ln w="19050">
                <a:solidFill>
                  <a:schemeClr val="lt1"/>
                </a:solidFill>
              </a:ln>
              <a:effectLst/>
            </c:spPr>
            <c:extLst>
              <c:ext xmlns:c16="http://schemas.microsoft.com/office/drawing/2014/chart" uri="{C3380CC4-5D6E-409C-BE32-E72D297353CC}">
                <c16:uniqueId val="{00000005-16DC-4815-90C6-F905844A81EB}"/>
              </c:ext>
            </c:extLst>
          </c:dPt>
          <c:cat>
            <c:strRef>
              <c:f>'NEW Alloc-by-region Table'!$A$2:$A$4</c:f>
              <c:strCache>
                <c:ptCount val="3"/>
                <c:pt idx="0">
                  <c:v>Anthropogenic</c:v>
                </c:pt>
                <c:pt idx="1">
                  <c:v>Environmental </c:v>
                </c:pt>
                <c:pt idx="2">
                  <c:v>Combination of Both</c:v>
                </c:pt>
              </c:strCache>
            </c:strRef>
          </c:cat>
          <c:val>
            <c:numRef>
              <c:f>'NEW Alloc-by-region Table'!$E$2:$E$4</c:f>
              <c:numCache>
                <c:formatCode>"$"#,##0</c:formatCode>
                <c:ptCount val="3"/>
                <c:pt idx="0">
                  <c:v>30940000</c:v>
                </c:pt>
                <c:pt idx="1">
                  <c:v>505938343</c:v>
                </c:pt>
                <c:pt idx="2">
                  <c:v>37098200</c:v>
                </c:pt>
              </c:numCache>
            </c:numRef>
          </c:val>
          <c:extLst>
            <c:ext xmlns:c16="http://schemas.microsoft.com/office/drawing/2014/chart" uri="{C3380CC4-5D6E-409C-BE32-E72D297353CC}">
              <c16:uniqueId val="{00000006-16DC-4815-90C6-F905844A81E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7767CC-839D-4C24-B3EA-8D0E7B7559AB}" type="doc">
      <dgm:prSet loTypeId="urn:microsoft.com/office/officeart/2005/8/layout/venn1" loCatId="relationship" qsTypeId="urn:microsoft.com/office/officeart/2005/8/quickstyle/simple1" qsCatId="simple" csTypeId="urn:microsoft.com/office/officeart/2005/8/colors/colorful5" csCatId="colorful" phldr="1"/>
      <dgm:spPr/>
    </dgm:pt>
    <dgm:pt modelId="{BA27F4C6-448D-445D-91CD-7DBAF00CB5FA}">
      <dgm:prSet phldrT="[Text]"/>
      <dgm:spPr/>
      <dgm:t>
        <a:bodyPr/>
        <a:lstStyle/>
        <a:p>
          <a:pPr algn="ctr"/>
          <a:r>
            <a:rPr lang="en-US" b="0" dirty="0">
              <a:latin typeface="Arial" panose="020B0604020202020204" pitchFamily="34" charset="0"/>
              <a:cs typeface="Arial" panose="020B0604020202020204" pitchFamily="34" charset="0"/>
            </a:rPr>
            <a:t>Domain (what we care about)</a:t>
          </a:r>
        </a:p>
      </dgm:t>
    </dgm:pt>
    <dgm:pt modelId="{02B67590-A34E-4155-AD13-8209D57787E9}" type="parTrans" cxnId="{4754997C-B384-462F-8C72-2B3ED8197EF5}">
      <dgm:prSet/>
      <dgm:spPr/>
      <dgm:t>
        <a:bodyPr/>
        <a:lstStyle/>
        <a:p>
          <a:endParaRPr lang="en-US" b="0">
            <a:latin typeface="Arial" panose="020B0604020202020204" pitchFamily="34" charset="0"/>
            <a:cs typeface="Arial" panose="020B0604020202020204" pitchFamily="34" charset="0"/>
          </a:endParaRPr>
        </a:p>
      </dgm:t>
    </dgm:pt>
    <dgm:pt modelId="{E66D60D4-5978-46D1-B175-483942B99E27}" type="sibTrans" cxnId="{4754997C-B384-462F-8C72-2B3ED8197EF5}">
      <dgm:prSet/>
      <dgm:spPr/>
      <dgm:t>
        <a:bodyPr/>
        <a:lstStyle/>
        <a:p>
          <a:endParaRPr lang="en-US" b="0">
            <a:latin typeface="Arial" panose="020B0604020202020204" pitchFamily="34" charset="0"/>
            <a:cs typeface="Arial" panose="020B0604020202020204" pitchFamily="34" charset="0"/>
          </a:endParaRPr>
        </a:p>
      </dgm:t>
    </dgm:pt>
    <dgm:pt modelId="{856DE848-0814-4B74-8716-C249734F5F89}">
      <dgm:prSet phldrT="[Text]"/>
      <dgm:spPr/>
      <dgm:t>
        <a:bodyPr/>
        <a:lstStyle/>
        <a:p>
          <a:pPr algn="ctr"/>
          <a:r>
            <a:rPr lang="en-US" b="0" dirty="0">
              <a:latin typeface="Arial" panose="020B0604020202020204" pitchFamily="34" charset="0"/>
              <a:cs typeface="Arial" panose="020B0604020202020204" pitchFamily="34" charset="0"/>
            </a:rPr>
            <a:t>Community (who cares about it)</a:t>
          </a:r>
        </a:p>
      </dgm:t>
    </dgm:pt>
    <dgm:pt modelId="{0E56ED0E-44EB-4229-988C-CA9AC3AA3A61}" type="parTrans" cxnId="{DA8FB4AB-C3EF-427D-8C4F-FC500ACC1133}">
      <dgm:prSet/>
      <dgm:spPr/>
      <dgm:t>
        <a:bodyPr/>
        <a:lstStyle/>
        <a:p>
          <a:endParaRPr lang="en-US" b="0">
            <a:latin typeface="Arial" panose="020B0604020202020204" pitchFamily="34" charset="0"/>
            <a:cs typeface="Arial" panose="020B0604020202020204" pitchFamily="34" charset="0"/>
          </a:endParaRPr>
        </a:p>
      </dgm:t>
    </dgm:pt>
    <dgm:pt modelId="{FF99DEC1-DC39-4D6B-B9E4-157EAD68B34D}" type="sibTrans" cxnId="{DA8FB4AB-C3EF-427D-8C4F-FC500ACC1133}">
      <dgm:prSet/>
      <dgm:spPr/>
      <dgm:t>
        <a:bodyPr/>
        <a:lstStyle/>
        <a:p>
          <a:endParaRPr lang="en-US" b="0">
            <a:latin typeface="Arial" panose="020B0604020202020204" pitchFamily="34" charset="0"/>
            <a:cs typeface="Arial" panose="020B0604020202020204" pitchFamily="34" charset="0"/>
          </a:endParaRPr>
        </a:p>
      </dgm:t>
    </dgm:pt>
    <dgm:pt modelId="{0229ED6F-DA6F-4FD2-AEF9-F57112DEE5E8}">
      <dgm:prSet phldrT="[Text]"/>
      <dgm:spPr/>
      <dgm:t>
        <a:bodyPr/>
        <a:lstStyle/>
        <a:p>
          <a:pPr algn="ctr"/>
          <a:r>
            <a:rPr lang="en-US" b="0" dirty="0">
              <a:latin typeface="Arial" panose="020B0604020202020204" pitchFamily="34" charset="0"/>
              <a:cs typeface="Arial" panose="020B0604020202020204" pitchFamily="34" charset="0"/>
            </a:rPr>
            <a:t>Practice (what and how we do things together)</a:t>
          </a:r>
        </a:p>
      </dgm:t>
    </dgm:pt>
    <dgm:pt modelId="{0761A373-15BF-4494-B63A-C573BF532918}" type="parTrans" cxnId="{10D13AAE-C716-4CA7-9A22-737D0603456D}">
      <dgm:prSet/>
      <dgm:spPr/>
      <dgm:t>
        <a:bodyPr/>
        <a:lstStyle/>
        <a:p>
          <a:endParaRPr lang="en-US" b="0">
            <a:latin typeface="Arial" panose="020B0604020202020204" pitchFamily="34" charset="0"/>
            <a:cs typeface="Arial" panose="020B0604020202020204" pitchFamily="34" charset="0"/>
          </a:endParaRPr>
        </a:p>
      </dgm:t>
    </dgm:pt>
    <dgm:pt modelId="{B6D1DD0D-3E27-4191-9BA9-CB530379B3B6}" type="sibTrans" cxnId="{10D13AAE-C716-4CA7-9A22-737D0603456D}">
      <dgm:prSet/>
      <dgm:spPr/>
      <dgm:t>
        <a:bodyPr/>
        <a:lstStyle/>
        <a:p>
          <a:endParaRPr lang="en-US" b="0">
            <a:latin typeface="Arial" panose="020B0604020202020204" pitchFamily="34" charset="0"/>
            <a:cs typeface="Arial" panose="020B0604020202020204" pitchFamily="34" charset="0"/>
          </a:endParaRPr>
        </a:p>
      </dgm:t>
    </dgm:pt>
    <dgm:pt modelId="{5047126A-29FA-42CC-B103-A3042A4D0DD1}" type="pres">
      <dgm:prSet presAssocID="{727767CC-839D-4C24-B3EA-8D0E7B7559AB}" presName="compositeShape" presStyleCnt="0">
        <dgm:presLayoutVars>
          <dgm:chMax val="7"/>
          <dgm:dir/>
          <dgm:resizeHandles val="exact"/>
        </dgm:presLayoutVars>
      </dgm:prSet>
      <dgm:spPr/>
    </dgm:pt>
    <dgm:pt modelId="{DD83EB34-214B-4994-8CF9-2DB753E690F6}" type="pres">
      <dgm:prSet presAssocID="{BA27F4C6-448D-445D-91CD-7DBAF00CB5FA}" presName="circ1" presStyleLbl="vennNode1" presStyleIdx="0" presStyleCnt="3"/>
      <dgm:spPr/>
    </dgm:pt>
    <dgm:pt modelId="{A05EAF33-0F0E-4EAA-BB73-812AED10641C}" type="pres">
      <dgm:prSet presAssocID="{BA27F4C6-448D-445D-91CD-7DBAF00CB5FA}" presName="circ1Tx" presStyleLbl="revTx" presStyleIdx="0" presStyleCnt="0">
        <dgm:presLayoutVars>
          <dgm:chMax val="0"/>
          <dgm:chPref val="0"/>
          <dgm:bulletEnabled val="1"/>
        </dgm:presLayoutVars>
      </dgm:prSet>
      <dgm:spPr/>
    </dgm:pt>
    <dgm:pt modelId="{75E52AC7-39B8-4FF7-836F-D4B065D69B97}" type="pres">
      <dgm:prSet presAssocID="{856DE848-0814-4B74-8716-C249734F5F89}" presName="circ2" presStyleLbl="vennNode1" presStyleIdx="1" presStyleCnt="3"/>
      <dgm:spPr/>
    </dgm:pt>
    <dgm:pt modelId="{8A24D59F-9D69-4ECC-A52F-3BD13857CC11}" type="pres">
      <dgm:prSet presAssocID="{856DE848-0814-4B74-8716-C249734F5F89}" presName="circ2Tx" presStyleLbl="revTx" presStyleIdx="0" presStyleCnt="0">
        <dgm:presLayoutVars>
          <dgm:chMax val="0"/>
          <dgm:chPref val="0"/>
          <dgm:bulletEnabled val="1"/>
        </dgm:presLayoutVars>
      </dgm:prSet>
      <dgm:spPr/>
    </dgm:pt>
    <dgm:pt modelId="{7895B8E8-F6EF-441E-8BBF-321D07E18CC9}" type="pres">
      <dgm:prSet presAssocID="{0229ED6F-DA6F-4FD2-AEF9-F57112DEE5E8}" presName="circ3" presStyleLbl="vennNode1" presStyleIdx="2" presStyleCnt="3"/>
      <dgm:spPr/>
    </dgm:pt>
    <dgm:pt modelId="{022D0CE4-6F9F-480B-80E7-8C1415F2CFF6}" type="pres">
      <dgm:prSet presAssocID="{0229ED6F-DA6F-4FD2-AEF9-F57112DEE5E8}" presName="circ3Tx" presStyleLbl="revTx" presStyleIdx="0" presStyleCnt="0">
        <dgm:presLayoutVars>
          <dgm:chMax val="0"/>
          <dgm:chPref val="0"/>
          <dgm:bulletEnabled val="1"/>
        </dgm:presLayoutVars>
      </dgm:prSet>
      <dgm:spPr/>
    </dgm:pt>
  </dgm:ptLst>
  <dgm:cxnLst>
    <dgm:cxn modelId="{E98B0B11-5247-4CDD-8BDA-4AD78C56622C}" type="presOf" srcId="{0229ED6F-DA6F-4FD2-AEF9-F57112DEE5E8}" destId="{7895B8E8-F6EF-441E-8BBF-321D07E18CC9}" srcOrd="0" destOrd="0" presId="urn:microsoft.com/office/officeart/2005/8/layout/venn1"/>
    <dgm:cxn modelId="{EBD8CA3E-B33E-4EE9-A4A9-36AED73401AA}" type="presOf" srcId="{BA27F4C6-448D-445D-91CD-7DBAF00CB5FA}" destId="{DD83EB34-214B-4994-8CF9-2DB753E690F6}" srcOrd="0" destOrd="0" presId="urn:microsoft.com/office/officeart/2005/8/layout/venn1"/>
    <dgm:cxn modelId="{8AF48E3F-8DDF-4F6C-AFC2-0B9F41DC53FC}" type="presOf" srcId="{0229ED6F-DA6F-4FD2-AEF9-F57112DEE5E8}" destId="{022D0CE4-6F9F-480B-80E7-8C1415F2CFF6}" srcOrd="1" destOrd="0" presId="urn:microsoft.com/office/officeart/2005/8/layout/venn1"/>
    <dgm:cxn modelId="{D6545C4A-07BF-4217-9ACA-DCA75FA9F8F1}" type="presOf" srcId="{856DE848-0814-4B74-8716-C249734F5F89}" destId="{8A24D59F-9D69-4ECC-A52F-3BD13857CC11}" srcOrd="1" destOrd="0" presId="urn:microsoft.com/office/officeart/2005/8/layout/venn1"/>
    <dgm:cxn modelId="{4754997C-B384-462F-8C72-2B3ED8197EF5}" srcId="{727767CC-839D-4C24-B3EA-8D0E7B7559AB}" destId="{BA27F4C6-448D-445D-91CD-7DBAF00CB5FA}" srcOrd="0" destOrd="0" parTransId="{02B67590-A34E-4155-AD13-8209D57787E9}" sibTransId="{E66D60D4-5978-46D1-B175-483942B99E27}"/>
    <dgm:cxn modelId="{48B96497-D5AC-424A-B7CE-2A822AD2A08E}" type="presOf" srcId="{727767CC-839D-4C24-B3EA-8D0E7B7559AB}" destId="{5047126A-29FA-42CC-B103-A3042A4D0DD1}" srcOrd="0" destOrd="0" presId="urn:microsoft.com/office/officeart/2005/8/layout/venn1"/>
    <dgm:cxn modelId="{DF747B9E-7B31-4BAB-83A0-F0D56D3B7378}" type="presOf" srcId="{856DE848-0814-4B74-8716-C249734F5F89}" destId="{75E52AC7-39B8-4FF7-836F-D4B065D69B97}" srcOrd="0" destOrd="0" presId="urn:microsoft.com/office/officeart/2005/8/layout/venn1"/>
    <dgm:cxn modelId="{DA8FB4AB-C3EF-427D-8C4F-FC500ACC1133}" srcId="{727767CC-839D-4C24-B3EA-8D0E7B7559AB}" destId="{856DE848-0814-4B74-8716-C249734F5F89}" srcOrd="1" destOrd="0" parTransId="{0E56ED0E-44EB-4229-988C-CA9AC3AA3A61}" sibTransId="{FF99DEC1-DC39-4D6B-B9E4-157EAD68B34D}"/>
    <dgm:cxn modelId="{10D13AAE-C716-4CA7-9A22-737D0603456D}" srcId="{727767CC-839D-4C24-B3EA-8D0E7B7559AB}" destId="{0229ED6F-DA6F-4FD2-AEF9-F57112DEE5E8}" srcOrd="2" destOrd="0" parTransId="{0761A373-15BF-4494-B63A-C573BF532918}" sibTransId="{B6D1DD0D-3E27-4191-9BA9-CB530379B3B6}"/>
    <dgm:cxn modelId="{3F96F1B0-119B-448F-9B30-E28DBBF5C1EF}" type="presOf" srcId="{BA27F4C6-448D-445D-91CD-7DBAF00CB5FA}" destId="{A05EAF33-0F0E-4EAA-BB73-812AED10641C}" srcOrd="1" destOrd="0" presId="urn:microsoft.com/office/officeart/2005/8/layout/venn1"/>
    <dgm:cxn modelId="{EE9C8A6C-C644-4E50-89D8-42F9238FB130}" type="presParOf" srcId="{5047126A-29FA-42CC-B103-A3042A4D0DD1}" destId="{DD83EB34-214B-4994-8CF9-2DB753E690F6}" srcOrd="0" destOrd="0" presId="urn:microsoft.com/office/officeart/2005/8/layout/venn1"/>
    <dgm:cxn modelId="{30FB54E5-F601-4988-8BD4-6EAC73137C46}" type="presParOf" srcId="{5047126A-29FA-42CC-B103-A3042A4D0DD1}" destId="{A05EAF33-0F0E-4EAA-BB73-812AED10641C}" srcOrd="1" destOrd="0" presId="urn:microsoft.com/office/officeart/2005/8/layout/venn1"/>
    <dgm:cxn modelId="{E3F49288-4118-4EBB-B97F-B54C5431223F}" type="presParOf" srcId="{5047126A-29FA-42CC-B103-A3042A4D0DD1}" destId="{75E52AC7-39B8-4FF7-836F-D4B065D69B97}" srcOrd="2" destOrd="0" presId="urn:microsoft.com/office/officeart/2005/8/layout/venn1"/>
    <dgm:cxn modelId="{1B957E0C-57FA-42CF-8318-C17E67176D48}" type="presParOf" srcId="{5047126A-29FA-42CC-B103-A3042A4D0DD1}" destId="{8A24D59F-9D69-4ECC-A52F-3BD13857CC11}" srcOrd="3" destOrd="0" presId="urn:microsoft.com/office/officeart/2005/8/layout/venn1"/>
    <dgm:cxn modelId="{05F6DDDC-B172-4277-A9DE-5470D3ECC99F}" type="presParOf" srcId="{5047126A-29FA-42CC-B103-A3042A4D0DD1}" destId="{7895B8E8-F6EF-441E-8BBF-321D07E18CC9}" srcOrd="4" destOrd="0" presId="urn:microsoft.com/office/officeart/2005/8/layout/venn1"/>
    <dgm:cxn modelId="{F8257662-0918-497A-A91D-540946AD106F}" type="presParOf" srcId="{5047126A-29FA-42CC-B103-A3042A4D0DD1}" destId="{022D0CE4-6F9F-480B-80E7-8C1415F2CFF6}"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D7153-A72E-4D97-BA9C-CBF5CB496CA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5317716-4FCA-4063-9E3F-8914F81A0BA6}">
      <dgm:prSet/>
      <dgm:spPr/>
      <dgm:t>
        <a:bodyPr/>
        <a:lstStyle/>
        <a:p>
          <a:pPr>
            <a:lnSpc>
              <a:spcPct val="100000"/>
            </a:lnSpc>
          </a:pPr>
          <a:r>
            <a:rPr lang="en-US" b="0" i="0" dirty="0">
              <a:latin typeface="Arial" panose="020B0604020202020204" pitchFamily="34" charset="0"/>
              <a:cs typeface="Arial" panose="020B0604020202020204" pitchFamily="34" charset="0"/>
            </a:rPr>
            <a:t>Filling </a:t>
          </a:r>
          <a:r>
            <a:rPr lang="en-US" b="1" i="0" dirty="0">
              <a:latin typeface="Arial" panose="020B0604020202020204" pitchFamily="34" charset="0"/>
              <a:cs typeface="Arial" panose="020B0604020202020204" pitchFamily="34" charset="0"/>
            </a:rPr>
            <a:t>information gaps </a:t>
          </a:r>
          <a:r>
            <a:rPr lang="en-US" b="0" i="0" dirty="0">
              <a:latin typeface="Arial" panose="020B0604020202020204" pitchFamily="34" charset="0"/>
              <a:cs typeface="Arial" panose="020B0604020202020204" pitchFamily="34" charset="0"/>
            </a:rPr>
            <a:t>with </a:t>
          </a:r>
          <a:r>
            <a:rPr lang="en-US" b="1" i="0" dirty="0">
              <a:latin typeface="Arial" panose="020B0604020202020204" pitchFamily="34" charset="0"/>
              <a:cs typeface="Arial" panose="020B0604020202020204" pitchFamily="34" charset="0"/>
            </a:rPr>
            <a:t>technology</a:t>
          </a:r>
          <a:r>
            <a:rPr lang="en-US" b="0" i="0" dirty="0">
              <a:latin typeface="Arial" panose="020B0604020202020204" pitchFamily="34" charset="0"/>
              <a:cs typeface="Arial" panose="020B0604020202020204" pitchFamily="34" charset="0"/>
            </a:rPr>
            <a:t> and modernizing data systems</a:t>
          </a:r>
          <a:endParaRPr lang="en-US" dirty="0">
            <a:latin typeface="Arial" panose="020B0604020202020204" pitchFamily="34" charset="0"/>
            <a:cs typeface="Arial" panose="020B0604020202020204" pitchFamily="34" charset="0"/>
          </a:endParaRPr>
        </a:p>
      </dgm:t>
    </dgm:pt>
    <dgm:pt modelId="{027884C4-C2D5-4D6C-82BF-B5062DF334E6}" type="parTrans" cxnId="{9578B528-2107-4722-9F5C-148F865FCC3E}">
      <dgm:prSet/>
      <dgm:spPr/>
      <dgm:t>
        <a:bodyPr/>
        <a:lstStyle/>
        <a:p>
          <a:endParaRPr lang="en-US">
            <a:latin typeface="Arial" panose="020B0604020202020204" pitchFamily="34" charset="0"/>
            <a:cs typeface="Arial" panose="020B0604020202020204" pitchFamily="34" charset="0"/>
          </a:endParaRPr>
        </a:p>
      </dgm:t>
    </dgm:pt>
    <dgm:pt modelId="{A946278D-1A46-426F-84B5-EBDBF724AA0E}" type="sibTrans" cxnId="{9578B528-2107-4722-9F5C-148F865FCC3E}">
      <dgm:prSet/>
      <dgm:spPr/>
      <dgm:t>
        <a:bodyPr/>
        <a:lstStyle/>
        <a:p>
          <a:endParaRPr lang="en-US">
            <a:latin typeface="Arial" panose="020B0604020202020204" pitchFamily="34" charset="0"/>
            <a:cs typeface="Arial" panose="020B0604020202020204" pitchFamily="34" charset="0"/>
          </a:endParaRPr>
        </a:p>
      </dgm:t>
    </dgm:pt>
    <dgm:pt modelId="{BF01CEF1-DE6A-4B22-9E53-72AB0081A044}">
      <dgm:prSet/>
      <dgm:spPr/>
      <dgm:t>
        <a:bodyPr/>
        <a:lstStyle/>
        <a:p>
          <a:pPr>
            <a:lnSpc>
              <a:spcPct val="100000"/>
            </a:lnSpc>
          </a:pPr>
          <a:r>
            <a:rPr lang="en-US" b="0" i="0" dirty="0">
              <a:latin typeface="Arial" panose="020B0604020202020204" pitchFamily="34" charset="0"/>
              <a:cs typeface="Arial" panose="020B0604020202020204" pitchFamily="34" charset="0"/>
            </a:rPr>
            <a:t>Demonstrating and advocating for </a:t>
          </a:r>
          <a:r>
            <a:rPr lang="en-US" b="1" i="0" dirty="0">
              <a:latin typeface="Arial" panose="020B0604020202020204" pitchFamily="34" charset="0"/>
              <a:cs typeface="Arial" panose="020B0604020202020204" pitchFamily="34" charset="0"/>
            </a:rPr>
            <a:t>climate-ready fisheries management</a:t>
          </a:r>
          <a:endParaRPr lang="en-US" b="1" dirty="0">
            <a:latin typeface="Arial" panose="020B0604020202020204" pitchFamily="34" charset="0"/>
            <a:cs typeface="Arial" panose="020B0604020202020204" pitchFamily="34" charset="0"/>
          </a:endParaRPr>
        </a:p>
      </dgm:t>
    </dgm:pt>
    <dgm:pt modelId="{969C7087-D679-48B2-8C63-FA0B7BFA875D}" type="parTrans" cxnId="{D3BDCFB7-27C2-4867-BFE5-28253A686C91}">
      <dgm:prSet/>
      <dgm:spPr/>
      <dgm:t>
        <a:bodyPr/>
        <a:lstStyle/>
        <a:p>
          <a:endParaRPr lang="en-US">
            <a:latin typeface="Arial" panose="020B0604020202020204" pitchFamily="34" charset="0"/>
            <a:cs typeface="Arial" panose="020B0604020202020204" pitchFamily="34" charset="0"/>
          </a:endParaRPr>
        </a:p>
      </dgm:t>
    </dgm:pt>
    <dgm:pt modelId="{30EDD607-2168-47B5-8001-33D3DC6BBC7F}" type="sibTrans" cxnId="{D3BDCFB7-27C2-4867-BFE5-28253A686C91}">
      <dgm:prSet/>
      <dgm:spPr/>
      <dgm:t>
        <a:bodyPr/>
        <a:lstStyle/>
        <a:p>
          <a:endParaRPr lang="en-US">
            <a:latin typeface="Arial" panose="020B0604020202020204" pitchFamily="34" charset="0"/>
            <a:cs typeface="Arial" panose="020B0604020202020204" pitchFamily="34" charset="0"/>
          </a:endParaRPr>
        </a:p>
      </dgm:t>
    </dgm:pt>
    <dgm:pt modelId="{A01013FE-06AA-447D-8022-BA2355D99FC5}">
      <dgm:prSet/>
      <dgm:spPr/>
      <dgm:t>
        <a:bodyPr/>
        <a:lstStyle/>
        <a:p>
          <a:pPr>
            <a:lnSpc>
              <a:spcPct val="100000"/>
            </a:lnSpc>
          </a:pPr>
          <a:r>
            <a:rPr lang="en-US" b="0" i="0" dirty="0">
              <a:latin typeface="Arial" panose="020B0604020202020204" pitchFamily="34" charset="0"/>
              <a:cs typeface="Arial" panose="020B0604020202020204" pitchFamily="34" charset="0"/>
            </a:rPr>
            <a:t>Protecting and restoring freshwater and marine </a:t>
          </a:r>
          <a:r>
            <a:rPr lang="en-US" b="1" i="0" dirty="0">
              <a:latin typeface="Arial" panose="020B0604020202020204" pitchFamily="34" charset="0"/>
              <a:cs typeface="Arial" panose="020B0604020202020204" pitchFamily="34" charset="0"/>
            </a:rPr>
            <a:t>habitats</a:t>
          </a:r>
          <a:r>
            <a:rPr lang="en-US" b="0" i="0" dirty="0">
              <a:latin typeface="Arial" panose="020B0604020202020204" pitchFamily="34" charset="0"/>
              <a:cs typeface="Arial" panose="020B0604020202020204" pitchFamily="34" charset="0"/>
            </a:rPr>
            <a:t> and rebuilding fisheries </a:t>
          </a:r>
          <a:r>
            <a:rPr lang="en-US" b="1" i="0" dirty="0">
              <a:latin typeface="Arial" panose="020B0604020202020204" pitchFamily="34" charset="0"/>
              <a:cs typeface="Arial" panose="020B0604020202020204" pitchFamily="34" charset="0"/>
            </a:rPr>
            <a:t>populations</a:t>
          </a:r>
          <a:endParaRPr lang="en-US" b="1" dirty="0">
            <a:latin typeface="Arial" panose="020B0604020202020204" pitchFamily="34" charset="0"/>
            <a:cs typeface="Arial" panose="020B0604020202020204" pitchFamily="34" charset="0"/>
          </a:endParaRPr>
        </a:p>
      </dgm:t>
    </dgm:pt>
    <dgm:pt modelId="{A3787875-442A-4F80-84B4-F1A966DE6938}" type="parTrans" cxnId="{830D105B-6848-4369-9DA5-76CB506BE0B4}">
      <dgm:prSet/>
      <dgm:spPr/>
      <dgm:t>
        <a:bodyPr/>
        <a:lstStyle/>
        <a:p>
          <a:endParaRPr lang="en-US">
            <a:latin typeface="Arial" panose="020B0604020202020204" pitchFamily="34" charset="0"/>
            <a:cs typeface="Arial" panose="020B0604020202020204" pitchFamily="34" charset="0"/>
          </a:endParaRPr>
        </a:p>
      </dgm:t>
    </dgm:pt>
    <dgm:pt modelId="{B159C5AA-A378-45F6-BD6A-941E337F3352}" type="sibTrans" cxnId="{830D105B-6848-4369-9DA5-76CB506BE0B4}">
      <dgm:prSet/>
      <dgm:spPr/>
      <dgm:t>
        <a:bodyPr/>
        <a:lstStyle/>
        <a:p>
          <a:endParaRPr lang="en-US">
            <a:latin typeface="Arial" panose="020B0604020202020204" pitchFamily="34" charset="0"/>
            <a:cs typeface="Arial" panose="020B0604020202020204" pitchFamily="34" charset="0"/>
          </a:endParaRPr>
        </a:p>
      </dgm:t>
    </dgm:pt>
    <dgm:pt modelId="{44EE2711-9C1F-46D7-B5FC-C4821F1336A9}" type="pres">
      <dgm:prSet presAssocID="{A5BD7153-A72E-4D97-BA9C-CBF5CB496CA0}" presName="root" presStyleCnt="0">
        <dgm:presLayoutVars>
          <dgm:dir/>
          <dgm:resizeHandles val="exact"/>
        </dgm:presLayoutVars>
      </dgm:prSet>
      <dgm:spPr/>
    </dgm:pt>
    <dgm:pt modelId="{361F9097-9E3C-4009-8128-22C9119F4515}" type="pres">
      <dgm:prSet presAssocID="{C5317716-4FCA-4063-9E3F-8914F81A0BA6}" presName="compNode" presStyleCnt="0"/>
      <dgm:spPr/>
    </dgm:pt>
    <dgm:pt modelId="{1FA9E8A7-E395-4ECF-8C79-362FBE3E3E0E}" type="pres">
      <dgm:prSet presAssocID="{C5317716-4FCA-4063-9E3F-8914F81A0BA6}" presName="bgRect" presStyleLbl="bgShp" presStyleIdx="0" presStyleCnt="3"/>
      <dgm:spPr/>
    </dgm:pt>
    <dgm:pt modelId="{D9F0DAB1-0A8F-43B7-8A17-E67B14B6F6D4}" type="pres">
      <dgm:prSet presAssocID="{C5317716-4FCA-4063-9E3F-8914F81A0BA6}" presName="iconRect" presStyleLbl="node1" presStyleIdx="0" presStyleCnt="3"/>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738CE2A0-7B56-4FF1-B705-0973665B9322}" type="pres">
      <dgm:prSet presAssocID="{C5317716-4FCA-4063-9E3F-8914F81A0BA6}" presName="spaceRect" presStyleCnt="0"/>
      <dgm:spPr/>
    </dgm:pt>
    <dgm:pt modelId="{E38E56B6-6637-4CCC-9955-845E8239447D}" type="pres">
      <dgm:prSet presAssocID="{C5317716-4FCA-4063-9E3F-8914F81A0BA6}" presName="parTx" presStyleLbl="revTx" presStyleIdx="0" presStyleCnt="3">
        <dgm:presLayoutVars>
          <dgm:chMax val="0"/>
          <dgm:chPref val="0"/>
        </dgm:presLayoutVars>
      </dgm:prSet>
      <dgm:spPr/>
    </dgm:pt>
    <dgm:pt modelId="{754D125E-E903-4B20-BD15-45F042EC7C40}" type="pres">
      <dgm:prSet presAssocID="{A946278D-1A46-426F-84B5-EBDBF724AA0E}" presName="sibTrans" presStyleCnt="0"/>
      <dgm:spPr/>
    </dgm:pt>
    <dgm:pt modelId="{34B752FE-9108-43A8-B45D-4AB576E91ABC}" type="pres">
      <dgm:prSet presAssocID="{BF01CEF1-DE6A-4B22-9E53-72AB0081A044}" presName="compNode" presStyleCnt="0"/>
      <dgm:spPr/>
    </dgm:pt>
    <dgm:pt modelId="{BC3C8148-AD69-4096-BB80-8DF49901687E}" type="pres">
      <dgm:prSet presAssocID="{BF01CEF1-DE6A-4B22-9E53-72AB0081A044}" presName="bgRect" presStyleLbl="bgShp" presStyleIdx="1" presStyleCnt="3"/>
      <dgm:spPr/>
    </dgm:pt>
    <dgm:pt modelId="{75F04F1E-030E-4F6B-9675-BC7E5E4EC13F}" type="pres">
      <dgm:prSet presAssocID="{BF01CEF1-DE6A-4B22-9E53-72AB0081A044}" presName="iconRect" presStyleLbl="node1" presStyleIdx="1" presStyleCnt="3"/>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shing"/>
        </a:ext>
      </dgm:extLst>
    </dgm:pt>
    <dgm:pt modelId="{9997B4A3-3E3F-4E25-AB24-D0BEA6F472CB}" type="pres">
      <dgm:prSet presAssocID="{BF01CEF1-DE6A-4B22-9E53-72AB0081A044}" presName="spaceRect" presStyleCnt="0"/>
      <dgm:spPr/>
    </dgm:pt>
    <dgm:pt modelId="{B116ACC3-6FF2-4F1B-9D5D-06757C3C9903}" type="pres">
      <dgm:prSet presAssocID="{BF01CEF1-DE6A-4B22-9E53-72AB0081A044}" presName="parTx" presStyleLbl="revTx" presStyleIdx="1" presStyleCnt="3">
        <dgm:presLayoutVars>
          <dgm:chMax val="0"/>
          <dgm:chPref val="0"/>
        </dgm:presLayoutVars>
      </dgm:prSet>
      <dgm:spPr/>
    </dgm:pt>
    <dgm:pt modelId="{C6835DC8-30D1-4DCE-8FA3-5AEF95F1F55C}" type="pres">
      <dgm:prSet presAssocID="{30EDD607-2168-47B5-8001-33D3DC6BBC7F}" presName="sibTrans" presStyleCnt="0"/>
      <dgm:spPr/>
    </dgm:pt>
    <dgm:pt modelId="{49CED661-C506-4627-9601-EF6DA1840011}" type="pres">
      <dgm:prSet presAssocID="{A01013FE-06AA-447D-8022-BA2355D99FC5}" presName="compNode" presStyleCnt="0"/>
      <dgm:spPr/>
    </dgm:pt>
    <dgm:pt modelId="{E5F97249-D0CE-4CCC-B76D-682658232494}" type="pres">
      <dgm:prSet presAssocID="{A01013FE-06AA-447D-8022-BA2355D99FC5}" presName="bgRect" presStyleLbl="bgShp" presStyleIdx="2" presStyleCnt="3"/>
      <dgm:spPr/>
    </dgm:pt>
    <dgm:pt modelId="{42D01927-77BD-4C4E-8314-B796342221BA}" type="pres">
      <dgm:prSet presAssocID="{A01013FE-06AA-447D-8022-BA2355D99FC5}" presName="iconRect" presStyleLbl="node1" presStyleIdx="2" presStyleCnt="3"/>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ral with solid fill"/>
        </a:ext>
      </dgm:extLst>
    </dgm:pt>
    <dgm:pt modelId="{7C14811E-0401-4D2E-8474-35497531223C}" type="pres">
      <dgm:prSet presAssocID="{A01013FE-06AA-447D-8022-BA2355D99FC5}" presName="spaceRect" presStyleCnt="0"/>
      <dgm:spPr/>
    </dgm:pt>
    <dgm:pt modelId="{B3448C1B-B3FB-46D4-A77A-B11333D18E84}" type="pres">
      <dgm:prSet presAssocID="{A01013FE-06AA-447D-8022-BA2355D99FC5}" presName="parTx" presStyleLbl="revTx" presStyleIdx="2" presStyleCnt="3">
        <dgm:presLayoutVars>
          <dgm:chMax val="0"/>
          <dgm:chPref val="0"/>
        </dgm:presLayoutVars>
      </dgm:prSet>
      <dgm:spPr/>
    </dgm:pt>
  </dgm:ptLst>
  <dgm:cxnLst>
    <dgm:cxn modelId="{A3A19D25-7CFB-4A2F-A02A-43AD31235C82}" type="presOf" srcId="{C5317716-4FCA-4063-9E3F-8914F81A0BA6}" destId="{E38E56B6-6637-4CCC-9955-845E8239447D}" srcOrd="0" destOrd="0" presId="urn:microsoft.com/office/officeart/2018/2/layout/IconVerticalSolidList"/>
    <dgm:cxn modelId="{CD41CE27-A245-4570-A33C-6A1824306756}" type="presOf" srcId="{A01013FE-06AA-447D-8022-BA2355D99FC5}" destId="{B3448C1B-B3FB-46D4-A77A-B11333D18E84}" srcOrd="0" destOrd="0" presId="urn:microsoft.com/office/officeart/2018/2/layout/IconVerticalSolidList"/>
    <dgm:cxn modelId="{9578B528-2107-4722-9F5C-148F865FCC3E}" srcId="{A5BD7153-A72E-4D97-BA9C-CBF5CB496CA0}" destId="{C5317716-4FCA-4063-9E3F-8914F81A0BA6}" srcOrd="0" destOrd="0" parTransId="{027884C4-C2D5-4D6C-82BF-B5062DF334E6}" sibTransId="{A946278D-1A46-426F-84B5-EBDBF724AA0E}"/>
    <dgm:cxn modelId="{2453A43D-DAAF-4FD4-ACDA-2C125C7C6A66}" type="presOf" srcId="{BF01CEF1-DE6A-4B22-9E53-72AB0081A044}" destId="{B116ACC3-6FF2-4F1B-9D5D-06757C3C9903}" srcOrd="0" destOrd="0" presId="urn:microsoft.com/office/officeart/2018/2/layout/IconVerticalSolidList"/>
    <dgm:cxn modelId="{830D105B-6848-4369-9DA5-76CB506BE0B4}" srcId="{A5BD7153-A72E-4D97-BA9C-CBF5CB496CA0}" destId="{A01013FE-06AA-447D-8022-BA2355D99FC5}" srcOrd="2" destOrd="0" parTransId="{A3787875-442A-4F80-84B4-F1A966DE6938}" sibTransId="{B159C5AA-A378-45F6-BD6A-941E337F3352}"/>
    <dgm:cxn modelId="{FC34526A-360F-4E55-BB90-A1D7BA05B07C}" type="presOf" srcId="{A5BD7153-A72E-4D97-BA9C-CBF5CB496CA0}" destId="{44EE2711-9C1F-46D7-B5FC-C4821F1336A9}" srcOrd="0" destOrd="0" presId="urn:microsoft.com/office/officeart/2018/2/layout/IconVerticalSolidList"/>
    <dgm:cxn modelId="{D3BDCFB7-27C2-4867-BFE5-28253A686C91}" srcId="{A5BD7153-A72E-4D97-BA9C-CBF5CB496CA0}" destId="{BF01CEF1-DE6A-4B22-9E53-72AB0081A044}" srcOrd="1" destOrd="0" parTransId="{969C7087-D679-48B2-8C63-FA0B7BFA875D}" sibTransId="{30EDD607-2168-47B5-8001-33D3DC6BBC7F}"/>
    <dgm:cxn modelId="{B98D843F-7EE6-490D-A146-6D809C273085}" type="presParOf" srcId="{44EE2711-9C1F-46D7-B5FC-C4821F1336A9}" destId="{361F9097-9E3C-4009-8128-22C9119F4515}" srcOrd="0" destOrd="0" presId="urn:microsoft.com/office/officeart/2018/2/layout/IconVerticalSolidList"/>
    <dgm:cxn modelId="{56D9C26B-0157-49A3-98BD-89E0D68CD560}" type="presParOf" srcId="{361F9097-9E3C-4009-8128-22C9119F4515}" destId="{1FA9E8A7-E395-4ECF-8C79-362FBE3E3E0E}" srcOrd="0" destOrd="0" presId="urn:microsoft.com/office/officeart/2018/2/layout/IconVerticalSolidList"/>
    <dgm:cxn modelId="{E2C4634A-0E5F-499A-A558-BAB8FEC34A14}" type="presParOf" srcId="{361F9097-9E3C-4009-8128-22C9119F4515}" destId="{D9F0DAB1-0A8F-43B7-8A17-E67B14B6F6D4}" srcOrd="1" destOrd="0" presId="urn:microsoft.com/office/officeart/2018/2/layout/IconVerticalSolidList"/>
    <dgm:cxn modelId="{667CEFB3-6F43-4467-BDE9-568CC1FB5FBA}" type="presParOf" srcId="{361F9097-9E3C-4009-8128-22C9119F4515}" destId="{738CE2A0-7B56-4FF1-B705-0973665B9322}" srcOrd="2" destOrd="0" presId="urn:microsoft.com/office/officeart/2018/2/layout/IconVerticalSolidList"/>
    <dgm:cxn modelId="{3978378D-CD85-4C85-9BFC-186303896F6A}" type="presParOf" srcId="{361F9097-9E3C-4009-8128-22C9119F4515}" destId="{E38E56B6-6637-4CCC-9955-845E8239447D}" srcOrd="3" destOrd="0" presId="urn:microsoft.com/office/officeart/2018/2/layout/IconVerticalSolidList"/>
    <dgm:cxn modelId="{BB3F785E-CEBF-4C85-A574-B207B592EA63}" type="presParOf" srcId="{44EE2711-9C1F-46D7-B5FC-C4821F1336A9}" destId="{754D125E-E903-4B20-BD15-45F042EC7C40}" srcOrd="1" destOrd="0" presId="urn:microsoft.com/office/officeart/2018/2/layout/IconVerticalSolidList"/>
    <dgm:cxn modelId="{1019F28F-99F6-409E-8DFA-FF75D75E623B}" type="presParOf" srcId="{44EE2711-9C1F-46D7-B5FC-C4821F1336A9}" destId="{34B752FE-9108-43A8-B45D-4AB576E91ABC}" srcOrd="2" destOrd="0" presId="urn:microsoft.com/office/officeart/2018/2/layout/IconVerticalSolidList"/>
    <dgm:cxn modelId="{121CF451-8FE1-46D4-A1D0-DAAFCC8E3189}" type="presParOf" srcId="{34B752FE-9108-43A8-B45D-4AB576E91ABC}" destId="{BC3C8148-AD69-4096-BB80-8DF49901687E}" srcOrd="0" destOrd="0" presId="urn:microsoft.com/office/officeart/2018/2/layout/IconVerticalSolidList"/>
    <dgm:cxn modelId="{B14AEFA6-3058-4DFE-A843-0177B179A9D9}" type="presParOf" srcId="{34B752FE-9108-43A8-B45D-4AB576E91ABC}" destId="{75F04F1E-030E-4F6B-9675-BC7E5E4EC13F}" srcOrd="1" destOrd="0" presId="urn:microsoft.com/office/officeart/2018/2/layout/IconVerticalSolidList"/>
    <dgm:cxn modelId="{679BA178-C8FB-45A7-AFFC-BA03068EA1AB}" type="presParOf" srcId="{34B752FE-9108-43A8-B45D-4AB576E91ABC}" destId="{9997B4A3-3E3F-4E25-AB24-D0BEA6F472CB}" srcOrd="2" destOrd="0" presId="urn:microsoft.com/office/officeart/2018/2/layout/IconVerticalSolidList"/>
    <dgm:cxn modelId="{F4CE45A0-63A7-4228-8D7E-153F2FACF6DA}" type="presParOf" srcId="{34B752FE-9108-43A8-B45D-4AB576E91ABC}" destId="{B116ACC3-6FF2-4F1B-9D5D-06757C3C9903}" srcOrd="3" destOrd="0" presId="urn:microsoft.com/office/officeart/2018/2/layout/IconVerticalSolidList"/>
    <dgm:cxn modelId="{0A599FDD-8D0D-4ABA-BE45-5A8F54BFF889}" type="presParOf" srcId="{44EE2711-9C1F-46D7-B5FC-C4821F1336A9}" destId="{C6835DC8-30D1-4DCE-8FA3-5AEF95F1F55C}" srcOrd="3" destOrd="0" presId="urn:microsoft.com/office/officeart/2018/2/layout/IconVerticalSolidList"/>
    <dgm:cxn modelId="{FD9E34A2-1A10-4FA3-9B54-DA58B49DD78F}" type="presParOf" srcId="{44EE2711-9C1F-46D7-B5FC-C4821F1336A9}" destId="{49CED661-C506-4627-9601-EF6DA1840011}" srcOrd="4" destOrd="0" presId="urn:microsoft.com/office/officeart/2018/2/layout/IconVerticalSolidList"/>
    <dgm:cxn modelId="{F8839380-913E-4451-BF5F-AE2891F69D15}" type="presParOf" srcId="{49CED661-C506-4627-9601-EF6DA1840011}" destId="{E5F97249-D0CE-4CCC-B76D-682658232494}" srcOrd="0" destOrd="0" presId="urn:microsoft.com/office/officeart/2018/2/layout/IconVerticalSolidList"/>
    <dgm:cxn modelId="{32E6748B-8E58-4782-836B-C009293C4B53}" type="presParOf" srcId="{49CED661-C506-4627-9601-EF6DA1840011}" destId="{42D01927-77BD-4C4E-8314-B796342221BA}" srcOrd="1" destOrd="0" presId="urn:microsoft.com/office/officeart/2018/2/layout/IconVerticalSolidList"/>
    <dgm:cxn modelId="{E945A100-8431-4BED-9585-7B87657D5673}" type="presParOf" srcId="{49CED661-C506-4627-9601-EF6DA1840011}" destId="{7C14811E-0401-4D2E-8474-35497531223C}" srcOrd="2" destOrd="0" presId="urn:microsoft.com/office/officeart/2018/2/layout/IconVerticalSolidList"/>
    <dgm:cxn modelId="{6A3929FD-2C38-4EDB-9A6D-9BEBB7040D37}" type="presParOf" srcId="{49CED661-C506-4627-9601-EF6DA1840011}" destId="{B3448C1B-B3FB-46D4-A77A-B11333D18E8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3EB34-214B-4994-8CF9-2DB753E690F6}">
      <dsp:nvSpPr>
        <dsp:cNvPr id="0" name=""/>
        <dsp:cNvSpPr/>
      </dsp:nvSpPr>
      <dsp:spPr>
        <a:xfrm>
          <a:off x="907871" y="42273"/>
          <a:ext cx="2029130" cy="202913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Domain (what we care about)</a:t>
          </a:r>
        </a:p>
      </dsp:txBody>
      <dsp:txXfrm>
        <a:off x="1178422" y="397371"/>
        <a:ext cx="1488028" cy="913108"/>
      </dsp:txXfrm>
    </dsp:sp>
    <dsp:sp modelId="{75E52AC7-39B8-4FF7-836F-D4B065D69B97}">
      <dsp:nvSpPr>
        <dsp:cNvPr id="0" name=""/>
        <dsp:cNvSpPr/>
      </dsp:nvSpPr>
      <dsp:spPr>
        <a:xfrm>
          <a:off x="1640049" y="1310480"/>
          <a:ext cx="2029130" cy="2029130"/>
        </a:xfrm>
        <a:prstGeom prst="ellipse">
          <a:avLst/>
        </a:prstGeom>
        <a:solidFill>
          <a:schemeClr val="accent5">
            <a:alpha val="50000"/>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Community (who cares about it)</a:t>
          </a:r>
        </a:p>
      </dsp:txBody>
      <dsp:txXfrm>
        <a:off x="2260625" y="1834672"/>
        <a:ext cx="1217478" cy="1116021"/>
      </dsp:txXfrm>
    </dsp:sp>
    <dsp:sp modelId="{7895B8E8-F6EF-441E-8BBF-321D07E18CC9}">
      <dsp:nvSpPr>
        <dsp:cNvPr id="0" name=""/>
        <dsp:cNvSpPr/>
      </dsp:nvSpPr>
      <dsp:spPr>
        <a:xfrm>
          <a:off x="175693" y="1310480"/>
          <a:ext cx="2029130" cy="2029130"/>
        </a:xfrm>
        <a:prstGeom prst="ellipse">
          <a:avLst/>
        </a:prstGeom>
        <a:solidFill>
          <a:schemeClr val="accent5">
            <a:alpha val="50000"/>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0" kern="1200" dirty="0">
              <a:latin typeface="Arial" panose="020B0604020202020204" pitchFamily="34" charset="0"/>
              <a:cs typeface="Arial" panose="020B0604020202020204" pitchFamily="34" charset="0"/>
            </a:rPr>
            <a:t>Practice (what and how we do things together)</a:t>
          </a:r>
        </a:p>
      </dsp:txBody>
      <dsp:txXfrm>
        <a:off x="366770" y="1834672"/>
        <a:ext cx="1217478" cy="1116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9E8A7-E395-4ECF-8C79-362FBE3E3E0E}">
      <dsp:nvSpPr>
        <dsp:cNvPr id="0" name=""/>
        <dsp:cNvSpPr/>
      </dsp:nvSpPr>
      <dsp:spPr>
        <a:xfrm>
          <a:off x="0" y="624"/>
          <a:ext cx="4195570" cy="14612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F0DAB1-0A8F-43B7-8A17-E67B14B6F6D4}">
      <dsp:nvSpPr>
        <dsp:cNvPr id="0" name=""/>
        <dsp:cNvSpPr/>
      </dsp:nvSpPr>
      <dsp:spPr>
        <a:xfrm>
          <a:off x="442029" y="329406"/>
          <a:ext cx="803690" cy="803690"/>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8E56B6-6637-4CCC-9955-845E8239447D}">
      <dsp:nvSpPr>
        <dsp:cNvPr id="0" name=""/>
        <dsp:cNvSpPr/>
      </dsp:nvSpPr>
      <dsp:spPr>
        <a:xfrm>
          <a:off x="1687749" y="624"/>
          <a:ext cx="2507820" cy="14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650" tIns="154650" rIns="154650" bIns="154650" numCol="1" spcCol="1270" anchor="ctr" anchorCtr="0">
          <a:noAutofit/>
        </a:bodyPr>
        <a:lstStyle/>
        <a:p>
          <a:pPr marL="0" lvl="0" indent="0" algn="l" defTabSz="711200">
            <a:lnSpc>
              <a:spcPct val="100000"/>
            </a:lnSpc>
            <a:spcBef>
              <a:spcPct val="0"/>
            </a:spcBef>
            <a:spcAft>
              <a:spcPct val="35000"/>
            </a:spcAft>
            <a:buNone/>
          </a:pPr>
          <a:r>
            <a:rPr lang="en-US" sz="1600" b="0" i="0" kern="1200" dirty="0">
              <a:latin typeface="Arial" panose="020B0604020202020204" pitchFamily="34" charset="0"/>
              <a:cs typeface="Arial" panose="020B0604020202020204" pitchFamily="34" charset="0"/>
            </a:rPr>
            <a:t>Filling </a:t>
          </a:r>
          <a:r>
            <a:rPr lang="en-US" sz="1600" b="1" i="0" kern="1200" dirty="0">
              <a:latin typeface="Arial" panose="020B0604020202020204" pitchFamily="34" charset="0"/>
              <a:cs typeface="Arial" panose="020B0604020202020204" pitchFamily="34" charset="0"/>
            </a:rPr>
            <a:t>information gaps </a:t>
          </a:r>
          <a:r>
            <a:rPr lang="en-US" sz="1600" b="0" i="0" kern="1200" dirty="0">
              <a:latin typeface="Arial" panose="020B0604020202020204" pitchFamily="34" charset="0"/>
              <a:cs typeface="Arial" panose="020B0604020202020204" pitchFamily="34" charset="0"/>
            </a:rPr>
            <a:t>with </a:t>
          </a:r>
          <a:r>
            <a:rPr lang="en-US" sz="1600" b="1" i="0" kern="1200" dirty="0">
              <a:latin typeface="Arial" panose="020B0604020202020204" pitchFamily="34" charset="0"/>
              <a:cs typeface="Arial" panose="020B0604020202020204" pitchFamily="34" charset="0"/>
            </a:rPr>
            <a:t>technology</a:t>
          </a:r>
          <a:r>
            <a:rPr lang="en-US" sz="1600" b="0" i="0" kern="1200" dirty="0">
              <a:latin typeface="Arial" panose="020B0604020202020204" pitchFamily="34" charset="0"/>
              <a:cs typeface="Arial" panose="020B0604020202020204" pitchFamily="34" charset="0"/>
            </a:rPr>
            <a:t> and modernizing data systems</a:t>
          </a:r>
          <a:endParaRPr lang="en-US" sz="1600" kern="1200" dirty="0">
            <a:latin typeface="Arial" panose="020B0604020202020204" pitchFamily="34" charset="0"/>
            <a:cs typeface="Arial" panose="020B0604020202020204" pitchFamily="34" charset="0"/>
          </a:endParaRPr>
        </a:p>
      </dsp:txBody>
      <dsp:txXfrm>
        <a:off x="1687749" y="624"/>
        <a:ext cx="2507820" cy="1461255"/>
      </dsp:txXfrm>
    </dsp:sp>
    <dsp:sp modelId="{BC3C8148-AD69-4096-BB80-8DF49901687E}">
      <dsp:nvSpPr>
        <dsp:cNvPr id="0" name=""/>
        <dsp:cNvSpPr/>
      </dsp:nvSpPr>
      <dsp:spPr>
        <a:xfrm>
          <a:off x="0" y="1827193"/>
          <a:ext cx="4195570" cy="14612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04F1E-030E-4F6B-9675-BC7E5E4EC13F}">
      <dsp:nvSpPr>
        <dsp:cNvPr id="0" name=""/>
        <dsp:cNvSpPr/>
      </dsp:nvSpPr>
      <dsp:spPr>
        <a:xfrm>
          <a:off x="442029" y="2155975"/>
          <a:ext cx="803690" cy="803690"/>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16ACC3-6FF2-4F1B-9D5D-06757C3C9903}">
      <dsp:nvSpPr>
        <dsp:cNvPr id="0" name=""/>
        <dsp:cNvSpPr/>
      </dsp:nvSpPr>
      <dsp:spPr>
        <a:xfrm>
          <a:off x="1687749" y="1827193"/>
          <a:ext cx="2507820" cy="14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650" tIns="154650" rIns="154650" bIns="154650" numCol="1" spcCol="1270" anchor="ctr" anchorCtr="0">
          <a:noAutofit/>
        </a:bodyPr>
        <a:lstStyle/>
        <a:p>
          <a:pPr marL="0" lvl="0" indent="0" algn="l" defTabSz="711200">
            <a:lnSpc>
              <a:spcPct val="100000"/>
            </a:lnSpc>
            <a:spcBef>
              <a:spcPct val="0"/>
            </a:spcBef>
            <a:spcAft>
              <a:spcPct val="35000"/>
            </a:spcAft>
            <a:buNone/>
          </a:pPr>
          <a:r>
            <a:rPr lang="en-US" sz="1600" b="0" i="0" kern="1200" dirty="0">
              <a:latin typeface="Arial" panose="020B0604020202020204" pitchFamily="34" charset="0"/>
              <a:cs typeface="Arial" panose="020B0604020202020204" pitchFamily="34" charset="0"/>
            </a:rPr>
            <a:t>Demonstrating and advocating for </a:t>
          </a:r>
          <a:r>
            <a:rPr lang="en-US" sz="1600" b="1" i="0" kern="1200" dirty="0">
              <a:latin typeface="Arial" panose="020B0604020202020204" pitchFamily="34" charset="0"/>
              <a:cs typeface="Arial" panose="020B0604020202020204" pitchFamily="34" charset="0"/>
            </a:rPr>
            <a:t>climate-ready fisheries management</a:t>
          </a:r>
          <a:endParaRPr lang="en-US" sz="1600" b="1" kern="1200" dirty="0">
            <a:latin typeface="Arial" panose="020B0604020202020204" pitchFamily="34" charset="0"/>
            <a:cs typeface="Arial" panose="020B0604020202020204" pitchFamily="34" charset="0"/>
          </a:endParaRPr>
        </a:p>
      </dsp:txBody>
      <dsp:txXfrm>
        <a:off x="1687749" y="1827193"/>
        <a:ext cx="2507820" cy="1461255"/>
      </dsp:txXfrm>
    </dsp:sp>
    <dsp:sp modelId="{E5F97249-D0CE-4CCC-B76D-682658232494}">
      <dsp:nvSpPr>
        <dsp:cNvPr id="0" name=""/>
        <dsp:cNvSpPr/>
      </dsp:nvSpPr>
      <dsp:spPr>
        <a:xfrm>
          <a:off x="0" y="3653762"/>
          <a:ext cx="4195570" cy="14612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01927-77BD-4C4E-8314-B796342221BA}">
      <dsp:nvSpPr>
        <dsp:cNvPr id="0" name=""/>
        <dsp:cNvSpPr/>
      </dsp:nvSpPr>
      <dsp:spPr>
        <a:xfrm>
          <a:off x="442029" y="3982544"/>
          <a:ext cx="803690" cy="803690"/>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8C1B-B3FB-46D4-A77A-B11333D18E84}">
      <dsp:nvSpPr>
        <dsp:cNvPr id="0" name=""/>
        <dsp:cNvSpPr/>
      </dsp:nvSpPr>
      <dsp:spPr>
        <a:xfrm>
          <a:off x="1687749" y="3653762"/>
          <a:ext cx="2507820" cy="14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650" tIns="154650" rIns="154650" bIns="154650" numCol="1" spcCol="1270" anchor="ctr" anchorCtr="0">
          <a:noAutofit/>
        </a:bodyPr>
        <a:lstStyle/>
        <a:p>
          <a:pPr marL="0" lvl="0" indent="0" algn="l" defTabSz="711200">
            <a:lnSpc>
              <a:spcPct val="100000"/>
            </a:lnSpc>
            <a:spcBef>
              <a:spcPct val="0"/>
            </a:spcBef>
            <a:spcAft>
              <a:spcPct val="35000"/>
            </a:spcAft>
            <a:buNone/>
          </a:pPr>
          <a:r>
            <a:rPr lang="en-US" sz="1600" b="0" i="0" kern="1200" dirty="0">
              <a:latin typeface="Arial" panose="020B0604020202020204" pitchFamily="34" charset="0"/>
              <a:cs typeface="Arial" panose="020B0604020202020204" pitchFamily="34" charset="0"/>
            </a:rPr>
            <a:t>Protecting and restoring freshwater and marine </a:t>
          </a:r>
          <a:r>
            <a:rPr lang="en-US" sz="1600" b="1" i="0" kern="1200" dirty="0">
              <a:latin typeface="Arial" panose="020B0604020202020204" pitchFamily="34" charset="0"/>
              <a:cs typeface="Arial" panose="020B0604020202020204" pitchFamily="34" charset="0"/>
            </a:rPr>
            <a:t>habitats</a:t>
          </a:r>
          <a:r>
            <a:rPr lang="en-US" sz="1600" b="0" i="0" kern="1200" dirty="0">
              <a:latin typeface="Arial" panose="020B0604020202020204" pitchFamily="34" charset="0"/>
              <a:cs typeface="Arial" panose="020B0604020202020204" pitchFamily="34" charset="0"/>
            </a:rPr>
            <a:t> and rebuilding fisheries </a:t>
          </a:r>
          <a:r>
            <a:rPr lang="en-US" sz="1600" b="1" i="0" kern="1200" dirty="0">
              <a:latin typeface="Arial" panose="020B0604020202020204" pitchFamily="34" charset="0"/>
              <a:cs typeface="Arial" panose="020B0604020202020204" pitchFamily="34" charset="0"/>
            </a:rPr>
            <a:t>populations</a:t>
          </a:r>
          <a:endParaRPr lang="en-US" sz="1600" b="1" kern="1200" dirty="0">
            <a:latin typeface="Arial" panose="020B0604020202020204" pitchFamily="34" charset="0"/>
            <a:cs typeface="Arial" panose="020B0604020202020204" pitchFamily="34" charset="0"/>
          </a:endParaRPr>
        </a:p>
      </dsp:txBody>
      <dsp:txXfrm>
        <a:off x="1687749" y="3653762"/>
        <a:ext cx="2507820" cy="1461255"/>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76E468-C9F6-40FF-A6FB-016A57AF91AB}" type="datetimeFigureOut">
              <a:rPr lang="en-US" smtClean="0"/>
              <a:t>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2ADDC-0A9C-43E9-8E43-F91386CAE1A9}" type="slidenum">
              <a:rPr lang="en-US" smtClean="0"/>
              <a:t>‹#›</a:t>
            </a:fld>
            <a:endParaRPr lang="en-US"/>
          </a:p>
        </p:txBody>
      </p:sp>
    </p:spTree>
    <p:extLst>
      <p:ext uri="{BB962C8B-B14F-4D97-AF65-F5344CB8AC3E}">
        <p14:creationId xmlns:p14="http://schemas.microsoft.com/office/powerpoint/2010/main" val="107554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nature.org/fishdat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nature.org/en-us/what-we-do/our-insights/perspectives/thirty-percent-protect-best-biodiversity-on-earth/" TargetMode="External"/><Relationship Id="rId4" Type="http://schemas.openxmlformats.org/officeDocument/2006/relationships/hyperlink" Target="https://blog.nature.org/science/2018/08/29/managing-fisheries-in-the-face-of-climate-chang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dirty="0">
                <a:effectLst/>
              </a:rPr>
              <a:t>Hi everyone! Thanks for joining today, for the first ever North America Fisheries webinar! </a:t>
            </a:r>
          </a:p>
          <a:p>
            <a:pPr>
              <a:spcBef>
                <a:spcPts val="0"/>
              </a:spcBef>
              <a:spcAft>
                <a:spcPts val="0"/>
              </a:spcAft>
            </a:pPr>
            <a:r>
              <a:rPr lang="en-US" dirty="0">
                <a:effectLst/>
              </a:rPr>
              <a:t>I’m Kate Kauer, Fisheries strategy lead for the CA Oceans Program and Chair of the Steering Committee for the NAR </a:t>
            </a:r>
            <a:r>
              <a:rPr lang="en-US" dirty="0" err="1">
                <a:effectLst/>
              </a:rPr>
              <a:t>CoP.</a:t>
            </a:r>
            <a:r>
              <a:rPr lang="en-US" dirty="0">
                <a:effectLst/>
              </a:rPr>
              <a:t> </a:t>
            </a:r>
          </a:p>
          <a:p>
            <a:pPr>
              <a:spcBef>
                <a:spcPts val="0"/>
              </a:spcBef>
              <a:spcAft>
                <a:spcPts val="0"/>
              </a:spcAft>
            </a:pPr>
            <a:endParaRPr lang="en-US" dirty="0">
              <a:effectLst/>
            </a:endParaRPr>
          </a:p>
          <a:p>
            <a:pPr>
              <a:spcBef>
                <a:spcPts val="0"/>
              </a:spcBef>
              <a:spcAft>
                <a:spcPts val="0"/>
              </a:spcAft>
            </a:pPr>
            <a:r>
              <a:rPr lang="en-US" dirty="0">
                <a:effectLst/>
              </a:rPr>
              <a:t>We are kicking off these webinars as a way to increase connection and share learnings across the region. </a:t>
            </a:r>
          </a:p>
          <a:p>
            <a:pPr>
              <a:spcBef>
                <a:spcPts val="0"/>
              </a:spcBef>
              <a:spcAft>
                <a:spcPts val="0"/>
              </a:spcAft>
            </a:pPr>
            <a:r>
              <a:rPr lang="en-US" dirty="0">
                <a:effectLst/>
              </a:rPr>
              <a:t>We’re looking to host these webinars at least quarterly to share information on projects or initiatives taking place across the region and create a venue for discussion and learning. </a:t>
            </a:r>
          </a:p>
          <a:p>
            <a:pPr>
              <a:spcBef>
                <a:spcPts val="0"/>
              </a:spcBef>
              <a:spcAft>
                <a:spcPts val="0"/>
              </a:spcAft>
            </a:pPr>
            <a:r>
              <a:rPr lang="en-US" dirty="0">
                <a:effectLst/>
              </a:rPr>
              <a:t>Today we’ve got a great line up with Serena, Chris, Lyall and Rich as our panelists walking us through exciting updates on how TNC is advancing climate-ready fisheries. </a:t>
            </a:r>
          </a:p>
          <a:p>
            <a:pPr>
              <a:spcBef>
                <a:spcPts val="0"/>
              </a:spcBef>
              <a:spcAft>
                <a:spcPts val="0"/>
              </a:spcAft>
            </a:pPr>
            <a:endParaRPr lang="en-US" dirty="0">
              <a:effectLst/>
            </a:endParaRPr>
          </a:p>
          <a:p>
            <a:pPr>
              <a:spcBef>
                <a:spcPts val="0"/>
              </a:spcBef>
              <a:spcAft>
                <a:spcPts val="0"/>
              </a:spcAft>
            </a:pPr>
            <a:r>
              <a:rPr lang="en-US" dirty="0">
                <a:effectLst/>
              </a:rPr>
              <a:t>But before we launch into today’s webinar, I wanted to take a minute to just reintroduce the Fisheries Community of Practice for everyone and share some resources. </a:t>
            </a:r>
          </a:p>
          <a:p>
            <a:pPr>
              <a:spcBef>
                <a:spcPts val="0"/>
              </a:spcBef>
              <a:spcAft>
                <a:spcPts val="0"/>
              </a:spcAft>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DC2ADDC-0A9C-43E9-8E43-F91386CAE1A9}" type="slidenum">
              <a:rPr lang="en-US" smtClean="0"/>
              <a:t>1</a:t>
            </a:fld>
            <a:endParaRPr lang="en-US"/>
          </a:p>
        </p:txBody>
      </p:sp>
    </p:spTree>
    <p:extLst>
      <p:ext uri="{BB962C8B-B14F-4D97-AF65-F5344CB8AC3E}">
        <p14:creationId xmlns:p14="http://schemas.microsoft.com/office/powerpoint/2010/main" val="3494241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Yet in the face of these challenges…we’ve seen increasing recognition, science – numerous publications - , applied working groups, development of federal &amp; state strategies to develop “CLIMATE READY or CLIMATE RESILIENT FISHERIES”. So, what does this mean and how are we actually implanting this / what are barriers to tackle</a:t>
            </a:r>
          </a:p>
        </p:txBody>
      </p:sp>
      <p:sp>
        <p:nvSpPr>
          <p:cNvPr id="4" name="Slide Number Placeholder 3"/>
          <p:cNvSpPr>
            <a:spLocks noGrp="1"/>
          </p:cNvSpPr>
          <p:nvPr>
            <p:ph type="sldNum" sz="quarter" idx="5"/>
          </p:nvPr>
        </p:nvSpPr>
        <p:spPr/>
        <p:txBody>
          <a:bodyPr/>
          <a:lstStyle/>
          <a:p>
            <a:fld id="{5129CB32-1FCC-A941-9213-B9EE079BF8AA}" type="slidenum">
              <a:rPr lang="en-US" smtClean="0"/>
              <a:t>10</a:t>
            </a:fld>
            <a:endParaRPr lang="en-US"/>
          </a:p>
        </p:txBody>
      </p:sp>
    </p:spTree>
    <p:extLst>
      <p:ext uri="{BB962C8B-B14F-4D97-AF65-F5344CB8AC3E}">
        <p14:creationId xmlns:p14="http://schemas.microsoft.com/office/powerpoint/2010/main" val="741457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solidFill>
                  <a:schemeClr val="bg1"/>
                </a:solidFill>
              </a:rPr>
              <a:t>Many fisheries management agencies are already limited by capacity gaps in science and management functions due to limited funding. Climate change is introducing additional uncertainty and unpredictability into existing management processes and decision-making processes. </a:t>
            </a:r>
          </a:p>
          <a:p>
            <a:pPr algn="just"/>
            <a:endParaRPr lang="en-US" sz="1200" dirty="0">
              <a:solidFill>
                <a:schemeClr val="bg1"/>
              </a:solidFill>
            </a:endParaRPr>
          </a:p>
          <a:p>
            <a:pPr algn="just"/>
            <a:r>
              <a:rPr lang="en-US" sz="1200" dirty="0">
                <a:solidFill>
                  <a:schemeClr val="bg1"/>
                </a:solidFill>
              </a:rPr>
              <a:t>Regulations that govern fisheries have often been designed with static, stable systems in mind. The additional uncertainty and unpredictability brought by climate change is straining our existing management processes and decision-making, putting ocean ecosystems and people at risk. </a:t>
            </a:r>
          </a:p>
          <a:p>
            <a:endParaRPr lang="en-US" dirty="0"/>
          </a:p>
        </p:txBody>
      </p:sp>
      <p:sp>
        <p:nvSpPr>
          <p:cNvPr id="4" name="Slide Number Placeholder 3"/>
          <p:cNvSpPr>
            <a:spLocks noGrp="1"/>
          </p:cNvSpPr>
          <p:nvPr>
            <p:ph type="sldNum" sz="quarter" idx="5"/>
          </p:nvPr>
        </p:nvSpPr>
        <p:spPr/>
        <p:txBody>
          <a:bodyPr/>
          <a:lstStyle/>
          <a:p>
            <a:fld id="{5129CB32-1FCC-A941-9213-B9EE079BF8AA}" type="slidenum">
              <a:rPr lang="en-US" smtClean="0"/>
              <a:t>11</a:t>
            </a:fld>
            <a:endParaRPr lang="en-US"/>
          </a:p>
        </p:txBody>
      </p:sp>
    </p:spTree>
    <p:extLst>
      <p:ext uri="{BB962C8B-B14F-4D97-AF65-F5344CB8AC3E}">
        <p14:creationId xmlns:p14="http://schemas.microsoft.com/office/powerpoint/2010/main" val="298235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chemeClr val="bg1"/>
                </a:solidFill>
              </a:rPr>
              <a:t>Climate-ready fisheries management is adaptive and responsive management that considers climate dynamics and environmental uncertainty, as well as social and ecological interactions in a changing ocean. </a:t>
            </a:r>
          </a:p>
          <a:p>
            <a:pPr algn="l"/>
            <a:endParaRPr lang="en-US" sz="1200" dirty="0">
              <a:solidFill>
                <a:schemeClr val="bg1"/>
              </a:solidFill>
            </a:endParaRPr>
          </a:p>
          <a:p>
            <a:pPr algn="l"/>
            <a:r>
              <a:rPr lang="en-US" sz="1200" dirty="0">
                <a:solidFill>
                  <a:schemeClr val="bg1"/>
                </a:solidFill>
              </a:rPr>
              <a:t>Implementation requires collaborations between government, resource users, non-governmental organizations, academia, and the public in the management process – and it empowers groups and individuals to take on responsibilities ranging from data collection to enforcement to boost resources and capacity for adaptive and proactive decision-making.</a:t>
            </a:r>
          </a:p>
          <a:p>
            <a:pPr algn="l"/>
            <a:endParaRPr lang="en-US" sz="1200" dirty="0">
              <a:solidFill>
                <a:schemeClr val="bg1"/>
              </a:solidFill>
            </a:endParaRPr>
          </a:p>
          <a:p>
            <a:pPr algn="l"/>
            <a:endParaRPr lang="en-US" dirty="0"/>
          </a:p>
        </p:txBody>
      </p:sp>
      <p:sp>
        <p:nvSpPr>
          <p:cNvPr id="4" name="Slide Number Placeholder 3"/>
          <p:cNvSpPr>
            <a:spLocks noGrp="1"/>
          </p:cNvSpPr>
          <p:nvPr>
            <p:ph type="sldNum" sz="quarter" idx="5"/>
          </p:nvPr>
        </p:nvSpPr>
        <p:spPr/>
        <p:txBody>
          <a:bodyPr/>
          <a:lstStyle/>
          <a:p>
            <a:fld id="{5129CB32-1FCC-A941-9213-B9EE079BF8AA}" type="slidenum">
              <a:rPr lang="en-US" smtClean="0"/>
              <a:t>12</a:t>
            </a:fld>
            <a:endParaRPr lang="en-US"/>
          </a:p>
        </p:txBody>
      </p:sp>
    </p:spTree>
    <p:extLst>
      <p:ext uri="{BB962C8B-B14F-4D97-AF65-F5344CB8AC3E}">
        <p14:creationId xmlns:p14="http://schemas.microsoft.com/office/powerpoint/2010/main" val="1479460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First Context on our breadth/depth of global fisheries </a:t>
            </a:r>
            <a:r>
              <a:rPr lang="en-US" b="0" dirty="0"/>
              <a:t>projects - </a:t>
            </a:r>
            <a:r>
              <a:rPr lang="en-US" b="0" dirty="0">
                <a:solidFill>
                  <a:srgbClr val="FFC000"/>
                </a:solidFill>
              </a:rPr>
              <a:t>25+ countries / 1,000+ species impacted</a:t>
            </a:r>
          </a:p>
          <a:p>
            <a:pPr marL="285750" indent="-285750">
              <a:buFont typeface="Arial" panose="020B0604020202020204" pitchFamily="34" charset="0"/>
              <a:buChar char="•"/>
            </a:pPr>
            <a:endParaRPr lang="en-US" b="1" dirty="0">
              <a:solidFill>
                <a:srgbClr val="FFC000"/>
              </a:solidFill>
            </a:endParaRPr>
          </a:p>
          <a:p>
            <a:pPr marL="0" indent="0">
              <a:buFont typeface="Arial" panose="020B0604020202020204" pitchFamily="34" charset="0"/>
              <a:buNone/>
            </a:pPr>
            <a:r>
              <a:rPr lang="en-US" b="1" dirty="0">
                <a:solidFill>
                  <a:srgbClr val="FFC000"/>
                </a:solidFill>
              </a:rPr>
              <a:t>This is not set in stone, but the elements TNC is leading to advance CRF.</a:t>
            </a:r>
          </a:p>
          <a:p>
            <a:pPr marL="0" indent="0">
              <a:buFont typeface="Arial" panose="020B0604020202020204" pitchFamily="34" charset="0"/>
              <a:buNone/>
            </a:pPr>
            <a:endParaRPr lang="en-US" b="1" dirty="0">
              <a:solidFill>
                <a:srgbClr val="FFC000"/>
              </a:solidFill>
            </a:endParaRPr>
          </a:p>
          <a:p>
            <a:pPr marL="0" indent="0">
              <a:buFont typeface="Arial" panose="020B0604020202020204" pitchFamily="34" charset="0"/>
              <a:buNone/>
            </a:pPr>
            <a:r>
              <a:rPr lang="en-US" b="1" dirty="0">
                <a:solidFill>
                  <a:srgbClr val="FFC000"/>
                </a:solidFill>
              </a:rPr>
              <a:t>Why each of the 3 bubbles is essential for adaptive/responsive/cooperative mgmt.</a:t>
            </a:r>
          </a:p>
          <a:p>
            <a:pPr marL="0" indent="0">
              <a:buFont typeface="Arial" panose="020B0604020202020204" pitchFamily="34" charset="0"/>
              <a:buNone/>
            </a:pPr>
            <a:endParaRPr lang="en-US" b="1" dirty="0">
              <a:solidFill>
                <a:srgbClr val="FFC000"/>
              </a:solidFill>
            </a:endParaRPr>
          </a:p>
          <a:p>
            <a:pPr algn="l"/>
            <a:r>
              <a:rPr lang="en-US" dirty="0"/>
              <a:t>Examples – representative, not comprehensive. Ref show and tell doc for more. </a:t>
            </a:r>
          </a:p>
          <a:p>
            <a:pPr algn="l"/>
            <a:endParaRPr lang="en-US" dirty="0"/>
          </a:p>
          <a:p>
            <a:pPr algn="l"/>
            <a:r>
              <a:rPr lang="en-US" dirty="0"/>
              <a:t>Reference and transition to Rich (policy, GAO/flounder example) and Chris (marine heatwaves) who we’ll hear from today</a:t>
            </a:r>
          </a:p>
          <a:p>
            <a:pPr marL="0" indent="0">
              <a:buFont typeface="Arial" panose="020B0604020202020204" pitchFamily="34" charset="0"/>
              <a:buNone/>
            </a:pPr>
            <a:endParaRPr lang="en-US" b="1" dirty="0">
              <a:solidFill>
                <a:srgbClr val="FFC000"/>
              </a:solidFill>
            </a:endParaRPr>
          </a:p>
          <a:p>
            <a:pPr algn="l"/>
            <a:endParaRPr lang="en-US" dirty="0"/>
          </a:p>
        </p:txBody>
      </p:sp>
      <p:sp>
        <p:nvSpPr>
          <p:cNvPr id="4" name="Slide Number Placeholder 3"/>
          <p:cNvSpPr>
            <a:spLocks noGrp="1"/>
          </p:cNvSpPr>
          <p:nvPr>
            <p:ph type="sldNum" sz="quarter" idx="5"/>
          </p:nvPr>
        </p:nvSpPr>
        <p:spPr/>
        <p:txBody>
          <a:bodyPr/>
          <a:lstStyle/>
          <a:p>
            <a:fld id="{5129CB32-1FCC-A941-9213-B9EE079BF8AA}" type="slidenum">
              <a:rPr lang="en-US" smtClean="0"/>
              <a:t>14</a:t>
            </a:fld>
            <a:endParaRPr lang="en-US"/>
          </a:p>
        </p:txBody>
      </p:sp>
    </p:spTree>
    <p:extLst>
      <p:ext uri="{BB962C8B-B14F-4D97-AF65-F5344CB8AC3E}">
        <p14:creationId xmlns:p14="http://schemas.microsoft.com/office/powerpoint/2010/main" val="3305275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Reiterate our powerful, regional body of work, projects, and people tackling CRFs – opportunities for connection, shared messaging, and synergies. </a:t>
            </a:r>
          </a:p>
        </p:txBody>
      </p:sp>
      <p:sp>
        <p:nvSpPr>
          <p:cNvPr id="4" name="Slide Number Placeholder 3"/>
          <p:cNvSpPr>
            <a:spLocks noGrp="1"/>
          </p:cNvSpPr>
          <p:nvPr>
            <p:ph type="sldNum" sz="quarter" idx="5"/>
          </p:nvPr>
        </p:nvSpPr>
        <p:spPr/>
        <p:txBody>
          <a:bodyPr/>
          <a:lstStyle/>
          <a:p>
            <a:fld id="{5129CB32-1FCC-A941-9213-B9EE079BF8AA}" type="slidenum">
              <a:rPr lang="en-US" smtClean="0"/>
              <a:t>15</a:t>
            </a:fld>
            <a:endParaRPr lang="en-US"/>
          </a:p>
        </p:txBody>
      </p:sp>
    </p:spTree>
    <p:extLst>
      <p:ext uri="{BB962C8B-B14F-4D97-AF65-F5344CB8AC3E}">
        <p14:creationId xmlns:p14="http://schemas.microsoft.com/office/powerpoint/2010/main" val="154540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all,</a:t>
            </a:r>
          </a:p>
          <a:p>
            <a:endParaRPr lang="en-US" dirty="0"/>
          </a:p>
          <a:p>
            <a:r>
              <a:rPr lang="en-US" dirty="0"/>
              <a:t>Thanks for tuning in this talk here, part of a session specifically dedicated to the increasing need of partnerships in advancing climate-ready fisheries. </a:t>
            </a:r>
          </a:p>
          <a:p>
            <a:endParaRPr lang="en-US" dirty="0"/>
          </a:p>
          <a:p>
            <a:r>
              <a:rPr lang="en-US" dirty="0"/>
              <a:t>My name is Serena Lomonico, and I’m a Fisheries Specialist at The Nature Conservancy or TNC. Although I’m physically based in Monterey, California….., in my current role at TNC, I work and collaborate on a variety of global fisheries projects across different countries where TNC is active.</a:t>
            </a:r>
          </a:p>
          <a:p>
            <a:endParaRPr lang="en-US" dirty="0"/>
          </a:p>
          <a:p>
            <a:r>
              <a:rPr lang="en-US" dirty="0"/>
              <a:t>One of the areas I’ve been working on during the past few years is understanding how we actually “implement” and what makes fisheries “climate-ready”. And - I’m passionate about today’s sessions subject, as colleagues and I have been trying to better understand how fishery </a:t>
            </a:r>
            <a:r>
              <a:rPr lang="en-US" b="1" dirty="0"/>
              <a:t>partnerships </a:t>
            </a:r>
            <a:r>
              <a:rPr lang="en-US" b="0" dirty="0"/>
              <a:t>can help </a:t>
            </a:r>
            <a:r>
              <a:rPr lang="en-US" dirty="0"/>
              <a:t>address challenges brought by climate change.</a:t>
            </a:r>
          </a:p>
          <a:p>
            <a:endParaRPr lang="en-US" dirty="0"/>
          </a:p>
          <a:p>
            <a:endParaRPr lang="en-US" dirty="0"/>
          </a:p>
        </p:txBody>
      </p:sp>
      <p:sp>
        <p:nvSpPr>
          <p:cNvPr id="4" name="Slide Number Placeholder 3"/>
          <p:cNvSpPr>
            <a:spLocks noGrp="1"/>
          </p:cNvSpPr>
          <p:nvPr>
            <p:ph type="sldNum" sz="quarter" idx="5"/>
          </p:nvPr>
        </p:nvSpPr>
        <p:spPr/>
        <p:txBody>
          <a:bodyPr/>
          <a:lstStyle/>
          <a:p>
            <a:fld id="{5129CB32-1FCC-A941-9213-B9EE079BF8AA}" type="slidenum">
              <a:rPr lang="en-US" smtClean="0"/>
              <a:t>16</a:t>
            </a:fld>
            <a:endParaRPr lang="en-US"/>
          </a:p>
        </p:txBody>
      </p:sp>
    </p:spTree>
    <p:extLst>
      <p:ext uri="{BB962C8B-B14F-4D97-AF65-F5344CB8AC3E}">
        <p14:creationId xmlns:p14="http://schemas.microsoft.com/office/powerpoint/2010/main" val="3574798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First Context on our breadth/depth of global fisheries </a:t>
            </a:r>
            <a:r>
              <a:rPr lang="en-US" b="0" dirty="0"/>
              <a:t>projects - </a:t>
            </a:r>
            <a:r>
              <a:rPr lang="en-US" b="0" dirty="0">
                <a:solidFill>
                  <a:srgbClr val="FFC000"/>
                </a:solidFill>
              </a:rPr>
              <a:t>25+ countries / 1,000+ species impacted</a:t>
            </a:r>
          </a:p>
          <a:p>
            <a:pPr marL="285750" indent="-285750">
              <a:buFont typeface="Arial" panose="020B0604020202020204" pitchFamily="34" charset="0"/>
              <a:buChar char="•"/>
            </a:pPr>
            <a:endParaRPr lang="en-US" b="1" dirty="0">
              <a:solidFill>
                <a:srgbClr val="FFC000"/>
              </a:solidFill>
            </a:endParaRPr>
          </a:p>
          <a:p>
            <a:pPr marL="0" indent="0">
              <a:buFont typeface="Arial" panose="020B0604020202020204" pitchFamily="34" charset="0"/>
              <a:buNone/>
            </a:pPr>
            <a:r>
              <a:rPr lang="en-US" b="1" dirty="0">
                <a:solidFill>
                  <a:srgbClr val="FFC000"/>
                </a:solidFill>
              </a:rPr>
              <a:t>This is not set in stone, but the elements TNC is leading to advance CRF.</a:t>
            </a:r>
          </a:p>
          <a:p>
            <a:pPr marL="0" indent="0">
              <a:buFont typeface="Arial" panose="020B0604020202020204" pitchFamily="34" charset="0"/>
              <a:buNone/>
            </a:pPr>
            <a:endParaRPr lang="en-US" b="1" dirty="0">
              <a:solidFill>
                <a:srgbClr val="FFC000"/>
              </a:solidFill>
            </a:endParaRPr>
          </a:p>
          <a:p>
            <a:pPr marL="0" indent="0">
              <a:buFont typeface="Arial" panose="020B0604020202020204" pitchFamily="34" charset="0"/>
              <a:buNone/>
            </a:pPr>
            <a:r>
              <a:rPr lang="en-US" b="1" dirty="0">
                <a:solidFill>
                  <a:srgbClr val="FFC000"/>
                </a:solidFill>
              </a:rPr>
              <a:t>Why each of the 3 bubbles is essential for adaptive/responsive/cooperative </a:t>
            </a:r>
            <a:r>
              <a:rPr lang="en-US" b="1" dirty="0" err="1">
                <a:solidFill>
                  <a:srgbClr val="FFC000"/>
                </a:solidFill>
              </a:rPr>
              <a:t>mgmt</a:t>
            </a:r>
            <a:endParaRPr lang="en-US" b="1" dirty="0">
              <a:solidFill>
                <a:srgbClr val="FFC000"/>
              </a:solidFill>
            </a:endParaRPr>
          </a:p>
          <a:p>
            <a:pPr algn="l"/>
            <a:endParaRPr lang="en-US" dirty="0"/>
          </a:p>
        </p:txBody>
      </p:sp>
      <p:sp>
        <p:nvSpPr>
          <p:cNvPr id="4" name="Slide Number Placeholder 3"/>
          <p:cNvSpPr>
            <a:spLocks noGrp="1"/>
          </p:cNvSpPr>
          <p:nvPr>
            <p:ph type="sldNum" sz="quarter" idx="5"/>
          </p:nvPr>
        </p:nvSpPr>
        <p:spPr/>
        <p:txBody>
          <a:bodyPr/>
          <a:lstStyle/>
          <a:p>
            <a:fld id="{5129CB32-1FCC-A941-9213-B9EE079BF8AA}" type="slidenum">
              <a:rPr lang="en-US" smtClean="0"/>
              <a:t>17</a:t>
            </a:fld>
            <a:endParaRPr lang="en-US"/>
          </a:p>
        </p:txBody>
      </p:sp>
    </p:spTree>
    <p:extLst>
      <p:ext uri="{BB962C8B-B14F-4D97-AF65-F5344CB8AC3E}">
        <p14:creationId xmlns:p14="http://schemas.microsoft.com/office/powerpoint/2010/main" val="1536100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DBBD6F-E6CE-6F49-A869-955AFCB44F5E}" type="slidenum">
              <a:rPr lang="en-US" smtClean="0"/>
              <a:t>19</a:t>
            </a:fld>
            <a:endParaRPr lang="en-US"/>
          </a:p>
        </p:txBody>
      </p:sp>
    </p:spTree>
    <p:extLst>
      <p:ext uri="{BB962C8B-B14F-4D97-AF65-F5344CB8AC3E}">
        <p14:creationId xmlns:p14="http://schemas.microsoft.com/office/powerpoint/2010/main" val="4063607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C37C86-F4D6-424D-B047-CDB322B4AAEC}" type="slidenum">
              <a:rPr lang="en-US" smtClean="0"/>
              <a:t>32</a:t>
            </a:fld>
            <a:endParaRPr lang="en-US"/>
          </a:p>
        </p:txBody>
      </p:sp>
    </p:spTree>
    <p:extLst>
      <p:ext uri="{BB962C8B-B14F-4D97-AF65-F5344CB8AC3E}">
        <p14:creationId xmlns:p14="http://schemas.microsoft.com/office/powerpoint/2010/main" val="270786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dirty="0">
                <a:effectLst/>
              </a:rPr>
              <a:t>Hi everyone! Thanks for joining today, for the first ever North America Fisheries webinar! </a:t>
            </a:r>
          </a:p>
          <a:p>
            <a:pPr>
              <a:spcBef>
                <a:spcPts val="0"/>
              </a:spcBef>
              <a:spcAft>
                <a:spcPts val="0"/>
              </a:spcAft>
            </a:pPr>
            <a:r>
              <a:rPr lang="en-US" dirty="0">
                <a:effectLst/>
              </a:rPr>
              <a:t>I’m Kate Kauer, Fisheries strategy lead for the CA Oceans Program and Chair of the Steering Committee for the NAR </a:t>
            </a:r>
            <a:r>
              <a:rPr lang="en-US" dirty="0" err="1">
                <a:effectLst/>
              </a:rPr>
              <a:t>CoP.</a:t>
            </a:r>
            <a:r>
              <a:rPr lang="en-US" dirty="0">
                <a:effectLst/>
              </a:rPr>
              <a:t> </a:t>
            </a:r>
          </a:p>
          <a:p>
            <a:pPr>
              <a:spcBef>
                <a:spcPts val="0"/>
              </a:spcBef>
              <a:spcAft>
                <a:spcPts val="0"/>
              </a:spcAft>
            </a:pPr>
            <a:endParaRPr lang="en-US" dirty="0">
              <a:effectLst/>
            </a:endParaRPr>
          </a:p>
          <a:p>
            <a:pPr>
              <a:spcBef>
                <a:spcPts val="0"/>
              </a:spcBef>
              <a:spcAft>
                <a:spcPts val="0"/>
              </a:spcAft>
            </a:pPr>
            <a:r>
              <a:rPr lang="en-US" dirty="0">
                <a:effectLst/>
              </a:rPr>
              <a:t>We are kicking off these webinars as a way to increase connection and share learnings across the region. </a:t>
            </a:r>
          </a:p>
          <a:p>
            <a:pPr>
              <a:spcBef>
                <a:spcPts val="0"/>
              </a:spcBef>
              <a:spcAft>
                <a:spcPts val="0"/>
              </a:spcAft>
            </a:pPr>
            <a:r>
              <a:rPr lang="en-US" dirty="0">
                <a:effectLst/>
              </a:rPr>
              <a:t>We’re looking to host these webinars at least quarterly to share information on projects or initiatives taking place across the region and create a venue for discussion and learning. </a:t>
            </a:r>
          </a:p>
          <a:p>
            <a:pPr>
              <a:spcBef>
                <a:spcPts val="0"/>
              </a:spcBef>
              <a:spcAft>
                <a:spcPts val="0"/>
              </a:spcAft>
            </a:pPr>
            <a:r>
              <a:rPr lang="en-US" dirty="0">
                <a:effectLst/>
              </a:rPr>
              <a:t>Today we’ve got a great line up with Serena, Chris, Lyall and Rich as our panelists walking us through exciting updates on how TNC is advancing climate-ready fisheries. </a:t>
            </a:r>
          </a:p>
          <a:p>
            <a:pPr>
              <a:spcBef>
                <a:spcPts val="0"/>
              </a:spcBef>
              <a:spcAft>
                <a:spcPts val="0"/>
              </a:spcAft>
            </a:pPr>
            <a:endParaRPr lang="en-US" dirty="0">
              <a:effectLst/>
            </a:endParaRPr>
          </a:p>
          <a:p>
            <a:pPr>
              <a:spcBef>
                <a:spcPts val="0"/>
              </a:spcBef>
              <a:spcAft>
                <a:spcPts val="0"/>
              </a:spcAft>
            </a:pPr>
            <a:r>
              <a:rPr lang="en-US" dirty="0">
                <a:effectLst/>
              </a:rPr>
              <a:t>But before we launch into today’s webinar, I wanted to take a minute to just reintroduce the Fisheries Community of Practice for everyone and share some resources. </a:t>
            </a:r>
          </a:p>
          <a:p>
            <a:pPr>
              <a:spcBef>
                <a:spcPts val="0"/>
              </a:spcBef>
              <a:spcAft>
                <a:spcPts val="0"/>
              </a:spcAft>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DC2ADDC-0A9C-43E9-8E43-F91386CAE1A9}" type="slidenum">
              <a:rPr lang="en-US" smtClean="0"/>
              <a:t>37</a:t>
            </a:fld>
            <a:endParaRPr lang="en-US"/>
          </a:p>
        </p:txBody>
      </p:sp>
    </p:spTree>
    <p:extLst>
      <p:ext uri="{BB962C8B-B14F-4D97-AF65-F5344CB8AC3E}">
        <p14:creationId xmlns:p14="http://schemas.microsoft.com/office/powerpoint/2010/main" val="3196710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 think it’s helpful to step back and just define what a community of practice is. A group of people who share a passion for something they do and learn how to do it better as they interact regularly.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About a year and a half ago, the NAR fisheries strategy transitioned to a community of practice, managed by the CA/HI Division.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recognized key principles of effective communities of practice – covering strategic, structural and tactical components. They all boil down to having a compelling purpose, cohesive leadership, and convening structures and norms. To achieve those principles for our NAR fisheries community, we started by setting up a Steering Committee, made up of volunteers from across the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DC2ADDC-0A9C-43E9-8E43-F91386CAE1A9}" type="slidenum">
              <a:rPr lang="en-US" smtClean="0"/>
              <a:t>2</a:t>
            </a:fld>
            <a:endParaRPr lang="en-US"/>
          </a:p>
        </p:txBody>
      </p:sp>
    </p:spTree>
    <p:extLst>
      <p:ext uri="{BB962C8B-B14F-4D97-AF65-F5344CB8AC3E}">
        <p14:creationId xmlns:p14="http://schemas.microsoft.com/office/powerpoint/2010/main" val="3630148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picture of the Steering Committee that was established in late 2020. Its purpose is to increase the direct involvement of staff leading sustainable fisheries work to advise on key decisions related to the management of the work at a regional scale. </a:t>
            </a:r>
          </a:p>
          <a:p>
            <a:endParaRPr lang="en-US" dirty="0"/>
          </a:p>
          <a:p>
            <a:r>
              <a:rPr lang="en-US" dirty="0"/>
              <a:t>The Steering Committee helps manage the Community of Practice to </a:t>
            </a:r>
          </a:p>
          <a:p>
            <a:pPr marL="171450" indent="-171450">
              <a:buFontTx/>
              <a:buChar char="-"/>
            </a:pPr>
            <a:r>
              <a:rPr lang="en-US" dirty="0"/>
              <a:t>align chapter-led work, </a:t>
            </a:r>
          </a:p>
          <a:p>
            <a:pPr marL="171450" indent="-171450">
              <a:buFontTx/>
              <a:buChar char="-"/>
            </a:pPr>
            <a:r>
              <a:rPr lang="en-US" dirty="0"/>
              <a:t>coordinates with NAPGR to inform our national policy agenda, </a:t>
            </a:r>
          </a:p>
          <a:p>
            <a:pPr marL="171450" indent="-171450">
              <a:buFontTx/>
              <a:buChar char="-"/>
            </a:pPr>
            <a:r>
              <a:rPr lang="en-US" dirty="0"/>
              <a:t>helps shape and support cross-cutting science, </a:t>
            </a:r>
          </a:p>
          <a:p>
            <a:pPr marL="171450" indent="-171450">
              <a:buFontTx/>
              <a:buChar char="-"/>
            </a:pPr>
            <a:r>
              <a:rPr lang="en-US" dirty="0"/>
              <a:t>supports connectivity and sharing of lessons, and </a:t>
            </a:r>
          </a:p>
          <a:p>
            <a:pPr marL="171450" indent="-171450">
              <a:buFontTx/>
              <a:buChar char="-"/>
            </a:pPr>
            <a:r>
              <a:rPr lang="en-US" dirty="0"/>
              <a:t>supports fundraising coordination among chapters. </a:t>
            </a:r>
          </a:p>
          <a:p>
            <a:pPr marL="0" indent="0">
              <a:buFontTx/>
              <a:buNone/>
            </a:pPr>
            <a:endParaRPr lang="en-US" dirty="0"/>
          </a:p>
          <a:p>
            <a:pPr marL="0" indent="0">
              <a:buFontTx/>
              <a:buNone/>
            </a:pPr>
            <a:r>
              <a:rPr lang="en-US" dirty="0"/>
              <a:t>We meet quarterly and have been working on a few initiatives, including setting up these webinars. </a:t>
            </a:r>
            <a:br>
              <a:rPr lang="en-US" dirty="0"/>
            </a:br>
            <a:endParaRPr lang="en-US" dirty="0"/>
          </a:p>
          <a:p>
            <a:pPr marL="0" indent="0">
              <a:buFontTx/>
              <a:buNone/>
            </a:pPr>
            <a:r>
              <a:rPr lang="en-US" dirty="0"/>
              <a:t>Over the past few months, we’ve also reframed and restated our NAR Fisheries narrative in order to give the CoP a common vision and frame for all of our work. </a:t>
            </a:r>
          </a:p>
          <a:p>
            <a:endParaRPr lang="en-US" dirty="0"/>
          </a:p>
          <a:p>
            <a:r>
              <a:rPr lang="en-US" dirty="0"/>
              <a:t>I wanted to flag that for you all here today since I think it will be a helpful resource to support internal communication needs and as a frame for external communications.  </a:t>
            </a:r>
          </a:p>
          <a:p>
            <a:r>
              <a:rPr lang="en-US" dirty="0"/>
              <a:t>I’m going to cover the basics in the narrative very briefly here to provide the frame for today’s webinar and I will share the link to the document with everyone. </a:t>
            </a:r>
          </a:p>
          <a:p>
            <a:endParaRPr lang="en-US" dirty="0"/>
          </a:p>
        </p:txBody>
      </p:sp>
      <p:sp>
        <p:nvSpPr>
          <p:cNvPr id="4" name="Slide Number Placeholder 3"/>
          <p:cNvSpPr>
            <a:spLocks noGrp="1"/>
          </p:cNvSpPr>
          <p:nvPr>
            <p:ph type="sldNum" sz="quarter" idx="5"/>
          </p:nvPr>
        </p:nvSpPr>
        <p:spPr/>
        <p:txBody>
          <a:bodyPr/>
          <a:lstStyle/>
          <a:p>
            <a:fld id="{2DC2ADDC-0A9C-43E9-8E43-F91386CAE1A9}" type="slidenum">
              <a:rPr lang="en-US" smtClean="0"/>
              <a:t>3</a:t>
            </a:fld>
            <a:endParaRPr lang="en-US"/>
          </a:p>
        </p:txBody>
      </p:sp>
    </p:spTree>
    <p:extLst>
      <p:ext uri="{BB962C8B-B14F-4D97-AF65-F5344CB8AC3E}">
        <p14:creationId xmlns:p14="http://schemas.microsoft.com/office/powerpoint/2010/main" val="2297152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000000"/>
                </a:solidFill>
                <a:effectLst/>
                <a:latin typeface="Calibri" panose="020F0502020204030204" pitchFamily="34" charset="0"/>
              </a:rPr>
              <a:t>We know that ocean and freshwater ecosystems are critical to all life on earth. In North America, fisheries are integral to cultural identities, provide locally sourced food for communities, support millions of jobs, contribute over $200 billion to the economy, and are a cornerstone of thriving ocean and freshwater environments.</a:t>
            </a:r>
          </a:p>
          <a:p>
            <a:endParaRPr lang="en-US" b="0" i="0" dirty="0">
              <a:solidFill>
                <a:srgbClr val="000000"/>
              </a:solidFill>
              <a:effectLst/>
              <a:latin typeface="Calibri" panose="020F0502020204030204" pitchFamily="34" charset="0"/>
            </a:endParaRPr>
          </a:p>
          <a:p>
            <a:r>
              <a:rPr lang="en-US" b="0" i="0" dirty="0">
                <a:solidFill>
                  <a:srgbClr val="000000"/>
                </a:solidFill>
                <a:effectLst/>
                <a:latin typeface="Calibri" panose="020F0502020204030204" pitchFamily="34" charset="0"/>
              </a:rPr>
              <a:t>But unsustainable fishing practices stress the health of our oceans and freshwater. The climate crisis is exacerbating these stressors by shifting the ranges and productivity of species and threatens the resiliency of ecosystems. </a:t>
            </a:r>
          </a:p>
          <a:p>
            <a:endParaRPr lang="en-US" b="0" i="0" dirty="0">
              <a:solidFill>
                <a:srgbClr val="000000"/>
              </a:solidFill>
              <a:effectLst/>
              <a:latin typeface="Calibri" panose="020F0502020204030204" pitchFamily="34" charset="0"/>
            </a:endParaRPr>
          </a:p>
          <a:p>
            <a:r>
              <a:rPr lang="en-US" b="0" i="0" dirty="0">
                <a:solidFill>
                  <a:srgbClr val="000000"/>
                </a:solidFill>
                <a:effectLst/>
                <a:latin typeface="Calibri" panose="020F0502020204030204" pitchFamily="34" charset="0"/>
              </a:rPr>
              <a:t>Fisheries across North America are facing two fundamental and interconnected problems: 1) a lack of information about the health of ecosystems, and 2) limited capacity to quickly transform information into effective action.</a:t>
            </a:r>
          </a:p>
          <a:p>
            <a:endParaRPr lang="en-US" b="0" i="0" dirty="0">
              <a:solidFill>
                <a:srgbClr val="000000"/>
              </a:solidFill>
              <a:effectLst/>
              <a:latin typeface="Calibri" panose="020F0502020204030204" pitchFamily="34" charset="0"/>
            </a:endParaRPr>
          </a:p>
          <a:p>
            <a:endParaRPr lang="en-US"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2DC2ADDC-0A9C-43E9-8E43-F91386CAE1A9}" type="slidenum">
              <a:rPr lang="en-US" smtClean="0"/>
              <a:t>4</a:t>
            </a:fld>
            <a:endParaRPr lang="en-US"/>
          </a:p>
        </p:txBody>
      </p:sp>
    </p:spTree>
    <p:extLst>
      <p:ext uri="{BB962C8B-B14F-4D97-AF65-F5344CB8AC3E}">
        <p14:creationId xmlns:p14="http://schemas.microsoft.com/office/powerpoint/2010/main" val="3109392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Calibri" panose="020F0502020204030204" pitchFamily="34" charset="0"/>
              </a:rPr>
              <a:t>Our vision is </a:t>
            </a:r>
            <a:r>
              <a:rPr lang="en-US" b="0" i="1" dirty="0">
                <a:solidFill>
                  <a:srgbClr val="000000"/>
                </a:solidFill>
                <a:effectLst/>
                <a:latin typeface="Calibri" panose="020F0502020204030204" pitchFamily="34" charset="0"/>
              </a:rPr>
              <a:t>healthy and resilient ocean and freshwater ecosystems across North America where fisheries protect biodiversity, provide food, and support cultures and livelihoods</a:t>
            </a:r>
          </a:p>
          <a:p>
            <a:endParaRPr lang="en-US" b="0" dirty="0"/>
          </a:p>
          <a:p>
            <a:r>
              <a:rPr lang="en-US" b="0" i="0" dirty="0">
                <a:solidFill>
                  <a:srgbClr val="000000"/>
                </a:solidFill>
                <a:effectLst/>
                <a:latin typeface="Calibri" panose="020F0502020204030204" pitchFamily="34" charset="0"/>
              </a:rPr>
              <a:t>To achieve that, we use collaborative, science-based approaches to engage with fishermen, governments, and communities to protect and restore critical ocean and freshwater ecosystems and improve fisheries management practices. </a:t>
            </a:r>
          </a:p>
          <a:p>
            <a:endParaRPr lang="en-US" b="0" i="0" dirty="0">
              <a:solidFill>
                <a:srgbClr val="000000"/>
              </a:solidFill>
              <a:effectLst/>
              <a:latin typeface="Calibri" panose="020F0502020204030204" pitchFamily="34" charset="0"/>
            </a:endParaRPr>
          </a:p>
          <a:p>
            <a:r>
              <a:rPr lang="en-US" b="0" i="0" dirty="0">
                <a:solidFill>
                  <a:srgbClr val="000000"/>
                </a:solidFill>
                <a:effectLst/>
                <a:latin typeface="Calibri" panose="020F0502020204030204" pitchFamily="34" charset="0"/>
              </a:rPr>
              <a:t>Our goal is to expand and leverage our on-the-water fisheries reform and restoration projects to achieve place-based conservation and advance policies that improve the sustainability of fisheries </a:t>
            </a:r>
          </a:p>
          <a:p>
            <a:endParaRPr lang="en-US" b="0" i="0" dirty="0">
              <a:solidFill>
                <a:srgbClr val="000000"/>
              </a:solidFill>
              <a:effectLst/>
              <a:latin typeface="Calibri" panose="020F0502020204030204" pitchFamily="34" charset="0"/>
            </a:endParaRPr>
          </a:p>
          <a:p>
            <a:endParaRPr lang="en-US" b="0" i="0" dirty="0">
              <a:solidFill>
                <a:srgbClr val="000000"/>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9EFB7280-7C10-44B9-B176-CE197AB6E51E}" type="slidenum">
              <a:rPr lang="en-US" smtClean="0"/>
              <a:t>5</a:t>
            </a:fld>
            <a:endParaRPr lang="en-US"/>
          </a:p>
        </p:txBody>
      </p:sp>
    </p:spTree>
    <p:extLst>
      <p:ext uri="{BB962C8B-B14F-4D97-AF65-F5344CB8AC3E}">
        <p14:creationId xmlns:p14="http://schemas.microsoft.com/office/powerpoint/2010/main" val="1611937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00000"/>
              </a:solidFill>
              <a:effectLst/>
              <a:latin typeface="Calibri" panose="020F0502020204030204" pitchFamily="34" charset="0"/>
            </a:endParaRPr>
          </a:p>
          <a:p>
            <a:r>
              <a:rPr lang="en-US" b="0" i="0" dirty="0">
                <a:solidFill>
                  <a:srgbClr val="000000"/>
                </a:solidFill>
                <a:effectLst/>
                <a:latin typeface="Calibri" panose="020F0502020204030204" pitchFamily="34" charset="0"/>
              </a:rPr>
              <a:t>The Fisheries CoP is </a:t>
            </a:r>
            <a:r>
              <a:rPr lang="en-US" sz="1800" b="0" i="0" dirty="0">
                <a:solidFill>
                  <a:srgbClr val="0D14E0"/>
                </a:solidFill>
                <a:effectLst/>
                <a:latin typeface="Calibri" panose="020F0502020204030204" pitchFamily="34" charset="0"/>
              </a:rPr>
              <a:t>engaged in fisheries work in </a:t>
            </a:r>
            <a:r>
              <a:rPr lang="en-US" sz="1800" b="0" i="0" dirty="0">
                <a:solidFill>
                  <a:srgbClr val="000000"/>
                </a:solidFill>
                <a:effectLst/>
                <a:latin typeface="Calibri" panose="020F0502020204030204" pitchFamily="34" charset="0"/>
              </a:rPr>
              <a:t>every coastal state in the United States, as well as in Puerto Rico, the Bahamas, and British Columbia in Canada.</a:t>
            </a:r>
          </a:p>
          <a:p>
            <a:endParaRPr lang="en-US" sz="1800" b="0" i="0" dirty="0">
              <a:solidFill>
                <a:srgbClr val="000000"/>
              </a:solidFill>
              <a:effectLst/>
              <a:latin typeface="Calibri" panose="020F0502020204030204" pitchFamily="34" charset="0"/>
            </a:endParaRPr>
          </a:p>
          <a:p>
            <a:r>
              <a:rPr lang="en-US" sz="1800" b="0" i="0" dirty="0">
                <a:solidFill>
                  <a:srgbClr val="000000"/>
                </a:solidFill>
                <a:effectLst/>
                <a:latin typeface="Calibri" panose="020F0502020204030204" pitchFamily="34" charset="0"/>
              </a:rPr>
              <a:t>Together, we’re focused on </a:t>
            </a:r>
            <a:r>
              <a:rPr lang="en-US" b="0" i="0" dirty="0">
                <a:solidFill>
                  <a:srgbClr val="000000"/>
                </a:solidFill>
                <a:effectLst/>
                <a:latin typeface="Calibri" panose="020F0502020204030204" pitchFamily="34" charset="0"/>
              </a:rPr>
              <a:t>three main pillars:</a:t>
            </a:r>
          </a:p>
          <a:p>
            <a:endParaRPr lang="en-US" b="0" i="0" dirty="0">
              <a:solidFill>
                <a:srgbClr val="000000"/>
              </a:solidFill>
              <a:effectLst/>
              <a:latin typeface="Calibri" panose="020F0502020204030204" pitchFamily="34" charset="0"/>
            </a:endParaRPr>
          </a:p>
          <a:p>
            <a:pPr marL="171450" indent="-171450">
              <a:buFontTx/>
              <a:buChar char="-"/>
            </a:pPr>
            <a:r>
              <a:rPr lang="en-US" b="0" i="0" u="none" dirty="0">
                <a:solidFill>
                  <a:schemeClr val="bg2">
                    <a:lumMod val="10000"/>
                  </a:schemeClr>
                </a:solidFill>
                <a:effectLst/>
                <a:latin typeface="Calibri" panose="020F0502020204030204" pitchFamily="34" charset="0"/>
              </a:rPr>
              <a:t>F</a:t>
            </a:r>
            <a:r>
              <a:rPr lang="en-US" sz="1200" b="0" i="0" u="none" strike="noStrike" dirty="0">
                <a:solidFill>
                  <a:schemeClr val="bg2">
                    <a:lumMod val="10000"/>
                  </a:schemeClr>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illing information gaps</a:t>
            </a:r>
            <a:r>
              <a:rPr lang="en-US" sz="1200" b="0" i="0" u="none" dirty="0">
                <a:solidFill>
                  <a:schemeClr val="bg2">
                    <a:lumMod val="10000"/>
                  </a:schemeClr>
                </a:solidFill>
                <a:effectLst/>
                <a:latin typeface="Calibri" panose="020F0502020204030204" pitchFamily="34" charset="0"/>
              </a:rPr>
              <a:t> with the use of technology to transform how data is collected and used to track and manage ecosystem health </a:t>
            </a:r>
          </a:p>
          <a:p>
            <a:pPr marL="171450" indent="-171450">
              <a:buFontTx/>
              <a:buChar char="-"/>
            </a:pPr>
            <a:r>
              <a:rPr lang="en-US" sz="1200" b="0" i="0" u="none" dirty="0">
                <a:solidFill>
                  <a:schemeClr val="bg2">
                    <a:lumMod val="10000"/>
                  </a:schemeClr>
                </a:solidFill>
                <a:effectLst/>
                <a:latin typeface="Calibri" panose="020F0502020204030204" pitchFamily="34" charset="0"/>
              </a:rPr>
              <a:t>Demonstrating and advocating for </a:t>
            </a:r>
            <a:r>
              <a:rPr lang="en-US" sz="1200" b="0" i="0" u="none" strike="noStrike" dirty="0">
                <a:solidFill>
                  <a:schemeClr val="bg2">
                    <a:lumMod val="1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climate-ready fisheries management</a:t>
            </a:r>
            <a:r>
              <a:rPr lang="en-US" sz="1200" b="0" i="0" u="none" dirty="0">
                <a:solidFill>
                  <a:schemeClr val="bg2">
                    <a:lumMod val="10000"/>
                  </a:schemeClr>
                </a:solidFill>
                <a:effectLst/>
                <a:latin typeface="Calibri" panose="020F0502020204030204" pitchFamily="34" charset="0"/>
              </a:rPr>
              <a:t>, which boosts capacity and resources for adaptation by enabling communities to take on management responsibilities, ranging from data collection to experimentation to enforcement</a:t>
            </a:r>
          </a:p>
          <a:p>
            <a:pPr marL="171450" indent="-171450">
              <a:buFontTx/>
              <a:buChar char="-"/>
            </a:pPr>
            <a:r>
              <a:rPr lang="en-US" sz="1200" b="0" i="0" u="none" strike="noStrike" dirty="0">
                <a:solidFill>
                  <a:schemeClr val="bg2">
                    <a:lumMod val="10000"/>
                  </a:schemeClr>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Protecting</a:t>
            </a:r>
            <a:r>
              <a:rPr lang="en-US" sz="1200" b="0" i="0" u="none" dirty="0">
                <a:solidFill>
                  <a:schemeClr val="bg2">
                    <a:lumMod val="10000"/>
                  </a:schemeClr>
                </a:solidFill>
                <a:effectLst/>
                <a:latin typeface="Calibri" panose="020F0502020204030204" pitchFamily="34" charset="0"/>
              </a:rPr>
              <a:t> and restoring freshwater and marine habitats and rebuilding fisheries populations through policy advocacy, leading science, and in-water demonstrations</a:t>
            </a:r>
            <a:endParaRPr lang="en-US" b="0" i="0" u="none" dirty="0">
              <a:solidFill>
                <a:schemeClr val="bg2">
                  <a:lumMod val="10000"/>
                </a:schemeClr>
              </a:solidFill>
              <a:effectLst/>
              <a:latin typeface="Calibri" panose="020F0502020204030204" pitchFamily="34" charset="0"/>
            </a:endParaRPr>
          </a:p>
          <a:p>
            <a:endParaRPr lang="en-US" dirty="0"/>
          </a:p>
          <a:p>
            <a:endParaRPr lang="en-US" dirty="0"/>
          </a:p>
          <a:p>
            <a:r>
              <a:rPr lang="en-US" i="1" dirty="0"/>
              <a:t>Today’s panel is going to dive into that second pillar. </a:t>
            </a:r>
          </a:p>
          <a:p>
            <a:endParaRPr lang="en-US" dirty="0"/>
          </a:p>
          <a:p>
            <a:endParaRPr lang="en-US" dirty="0"/>
          </a:p>
          <a:p>
            <a:endParaRPr lang="en-US" dirty="0"/>
          </a:p>
          <a:p>
            <a:endParaRPr lang="en-US" dirty="0"/>
          </a:p>
          <a:p>
            <a:endParaRPr lang="en-US" dirty="0"/>
          </a:p>
          <a:p>
            <a:r>
              <a:rPr lang="en-US" dirty="0"/>
              <a:t>[SCA connection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Across North America, we connect and amplify place-based initiatives to end overharvesting, reduce bycatch and entanglement of marine wildlife, and protect and restore critical ocean and freshwater habitats while ensuring sustainable, low-carbon food sources. By 2030, TNC aims to conserve over 500M hectares of ocean by advancing sustainable fishing practices, policy changes, and better-managed protected areas.]</a:t>
            </a:r>
          </a:p>
          <a:p>
            <a:endParaRPr lang="en-US" dirty="0"/>
          </a:p>
        </p:txBody>
      </p:sp>
      <p:sp>
        <p:nvSpPr>
          <p:cNvPr id="4" name="Slide Number Placeholder 3"/>
          <p:cNvSpPr>
            <a:spLocks noGrp="1"/>
          </p:cNvSpPr>
          <p:nvPr>
            <p:ph type="sldNum" sz="quarter" idx="5"/>
          </p:nvPr>
        </p:nvSpPr>
        <p:spPr/>
        <p:txBody>
          <a:bodyPr/>
          <a:lstStyle/>
          <a:p>
            <a:fld id="{2DC2ADDC-0A9C-43E9-8E43-F91386CAE1A9}" type="slidenum">
              <a:rPr lang="en-US" smtClean="0"/>
              <a:t>6</a:t>
            </a:fld>
            <a:endParaRPr lang="en-US"/>
          </a:p>
        </p:txBody>
      </p:sp>
    </p:spTree>
    <p:extLst>
      <p:ext uri="{BB962C8B-B14F-4D97-AF65-F5344CB8AC3E}">
        <p14:creationId xmlns:p14="http://schemas.microsoft.com/office/powerpoint/2010/main" val="141552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run through ~5 minute talks from each panelist. </a:t>
            </a:r>
          </a:p>
          <a:p>
            <a:r>
              <a:rPr lang="en-US" dirty="0"/>
              <a:t>Serena Lomonico, who’s a Fisheries Specialist with the global oceans team will cover what climate-ready fisheries management is, and a framework for thinking about how TNC advances it. </a:t>
            </a:r>
          </a:p>
          <a:p>
            <a:r>
              <a:rPr lang="en-US" dirty="0"/>
              <a:t>Next, up is Chris Free, who’s a postdoctoral researcher at UC Santa Barbara and working with our CA fisheries team. Chris will talk about the lessons learned from the “stress test” of an unprecedented marine heatwave on the West Coast and opportunities to increase resilience to future extreme events. </a:t>
            </a:r>
          </a:p>
          <a:p>
            <a:r>
              <a:rPr lang="en-US" dirty="0"/>
              <a:t>Then, Lyall Bellquist, who’s a Sr Fisheries Scientist with the CA Oceans Program will follow up and share what we’ve learned by assessing fisheries disasters in the US over the last 30 years and how they’re tied to climate. </a:t>
            </a:r>
          </a:p>
          <a:p>
            <a:r>
              <a:rPr lang="en-US" dirty="0"/>
              <a:t>And we’ll finish up with Rich Bell, Lead Scientist for global oceans, who will cover how TNC is charting a path forward supporting Fisheries Management Councils to take action around the region. </a:t>
            </a:r>
          </a:p>
          <a:p>
            <a:endParaRPr lang="en-US" dirty="0"/>
          </a:p>
          <a:p>
            <a:r>
              <a:rPr lang="en-US" dirty="0"/>
              <a:t>After the panel finishes up, we’ll open it up for questions and discussion. </a:t>
            </a:r>
          </a:p>
          <a:p>
            <a:r>
              <a:rPr lang="en-US" dirty="0"/>
              <a:t>I’ll turn it over to Serena to kick us off. </a:t>
            </a:r>
          </a:p>
        </p:txBody>
      </p:sp>
      <p:sp>
        <p:nvSpPr>
          <p:cNvPr id="4" name="Slide Number Placeholder 3"/>
          <p:cNvSpPr>
            <a:spLocks noGrp="1"/>
          </p:cNvSpPr>
          <p:nvPr>
            <p:ph type="sldNum" sz="quarter" idx="5"/>
          </p:nvPr>
        </p:nvSpPr>
        <p:spPr/>
        <p:txBody>
          <a:bodyPr/>
          <a:lstStyle/>
          <a:p>
            <a:fld id="{2DC2ADDC-0A9C-43E9-8E43-F91386CAE1A9}" type="slidenum">
              <a:rPr lang="en-US" smtClean="0"/>
              <a:t>7</a:t>
            </a:fld>
            <a:endParaRPr lang="en-US"/>
          </a:p>
        </p:txBody>
      </p:sp>
    </p:spTree>
    <p:extLst>
      <p:ext uri="{BB962C8B-B14F-4D97-AF65-F5344CB8AC3E}">
        <p14:creationId xmlns:p14="http://schemas.microsoft.com/office/powerpoint/2010/main" val="4015396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29CB32-1FCC-A941-9213-B9EE079BF8AA}" type="slidenum">
              <a:rPr lang="en-US" smtClean="0"/>
              <a:t>8</a:t>
            </a:fld>
            <a:endParaRPr lang="en-US"/>
          </a:p>
        </p:txBody>
      </p:sp>
    </p:spTree>
    <p:extLst>
      <p:ext uri="{BB962C8B-B14F-4D97-AF65-F5344CB8AC3E}">
        <p14:creationId xmlns:p14="http://schemas.microsoft.com/office/powerpoint/2010/main" val="3337886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solidFill>
                  <a:schemeClr val="bg1"/>
                </a:solidFill>
              </a:rPr>
              <a:t>The ocean has absorbed 93 percent of additional heat caused by humans and sequestered 30 percent of the emitted anthropogenic CO2.</a:t>
            </a:r>
          </a:p>
          <a:p>
            <a:pPr algn="just"/>
            <a:endParaRPr lang="en-US" sz="1200" dirty="0">
              <a:solidFill>
                <a:schemeClr val="bg1"/>
              </a:solidFill>
            </a:endParaRPr>
          </a:p>
          <a:p>
            <a:pPr algn="just"/>
            <a:r>
              <a:rPr lang="en-US" sz="1200" dirty="0">
                <a:solidFill>
                  <a:schemeClr val="bg1"/>
                </a:solidFill>
              </a:rPr>
              <a:t>Ocean warming, acidification and hypoxia, increased frequency and intensity of extreme events (e.g., marine heatwaves and harmful algal blooms), and shifts in oceanic cycles are all contributing to shifts in productivity and distribution of species.</a:t>
            </a:r>
          </a:p>
          <a:p>
            <a:pPr algn="just"/>
            <a:endParaRPr lang="en-US" sz="1200" dirty="0">
              <a:solidFill>
                <a:schemeClr val="bg1"/>
              </a:solidFill>
            </a:endParaRPr>
          </a:p>
          <a:p>
            <a:pPr algn="just"/>
            <a:r>
              <a:rPr lang="en-US" sz="1200" dirty="0">
                <a:solidFill>
                  <a:schemeClr val="bg1"/>
                </a:solidFill>
              </a:rPr>
              <a:t>Total catches in the world’s exclusive economic zones (EEZs) are projected to decrease under climate change, yet this pattern is variable among regions.</a:t>
            </a:r>
          </a:p>
          <a:p>
            <a:pPr algn="just"/>
            <a:endParaRPr lang="en-US" sz="1200" dirty="0">
              <a:solidFill>
                <a:schemeClr val="bg1"/>
              </a:solidFill>
            </a:endParaRPr>
          </a:p>
          <a:p>
            <a:pPr algn="just"/>
            <a:r>
              <a:rPr lang="en-US" sz="1200" dirty="0">
                <a:solidFill>
                  <a:schemeClr val="bg1"/>
                </a:solidFill>
              </a:rPr>
              <a:t>Small-scale fisheries, which account for around 40% of global catch, as well as shore-based subsistence and recreational fisheries, are the most vulnerable to future climate change.</a:t>
            </a:r>
          </a:p>
          <a:p>
            <a:endParaRPr lang="en-US" dirty="0"/>
          </a:p>
        </p:txBody>
      </p:sp>
      <p:sp>
        <p:nvSpPr>
          <p:cNvPr id="4" name="Slide Number Placeholder 3"/>
          <p:cNvSpPr>
            <a:spLocks noGrp="1"/>
          </p:cNvSpPr>
          <p:nvPr>
            <p:ph type="sldNum" sz="quarter" idx="5"/>
          </p:nvPr>
        </p:nvSpPr>
        <p:spPr/>
        <p:txBody>
          <a:bodyPr/>
          <a:lstStyle/>
          <a:p>
            <a:fld id="{5129CB32-1FCC-A941-9213-B9EE079BF8AA}" type="slidenum">
              <a:rPr lang="en-US" smtClean="0"/>
              <a:t>9</a:t>
            </a:fld>
            <a:endParaRPr lang="en-US"/>
          </a:p>
        </p:txBody>
      </p:sp>
    </p:spTree>
    <p:extLst>
      <p:ext uri="{BB962C8B-B14F-4D97-AF65-F5344CB8AC3E}">
        <p14:creationId xmlns:p14="http://schemas.microsoft.com/office/powerpoint/2010/main" val="2027592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EA5C-4678-48D3-B5A1-F0FFA88A11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5E0012-64D3-4149-9A1F-769FE8E700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39BEC2-DF8E-456F-BE44-B06019A7DC08}"/>
              </a:ext>
            </a:extLst>
          </p:cNvPr>
          <p:cNvSpPr>
            <a:spLocks noGrp="1"/>
          </p:cNvSpPr>
          <p:nvPr>
            <p:ph type="dt" sz="half" idx="10"/>
          </p:nvPr>
        </p:nvSpPr>
        <p:spPr/>
        <p:txBody>
          <a:bodyPr/>
          <a:lstStyle/>
          <a:p>
            <a:fld id="{E3FD732E-EA54-420E-B1E0-6959A6678A58}" type="datetimeFigureOut">
              <a:rPr lang="en-US" smtClean="0"/>
              <a:t>3/1/2022</a:t>
            </a:fld>
            <a:endParaRPr lang="en-US"/>
          </a:p>
        </p:txBody>
      </p:sp>
      <p:sp>
        <p:nvSpPr>
          <p:cNvPr id="5" name="Footer Placeholder 4">
            <a:extLst>
              <a:ext uri="{FF2B5EF4-FFF2-40B4-BE49-F238E27FC236}">
                <a16:creationId xmlns:a16="http://schemas.microsoft.com/office/drawing/2014/main" id="{10BA87AE-44E3-4B14-8B11-D820AEA69A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E96A5-4783-429B-841D-D68E13B62DA4}"/>
              </a:ext>
            </a:extLst>
          </p:cNvPr>
          <p:cNvSpPr>
            <a:spLocks noGrp="1"/>
          </p:cNvSpPr>
          <p:nvPr>
            <p:ph type="sldNum" sz="quarter" idx="12"/>
          </p:nvPr>
        </p:nvSpPr>
        <p:spPr/>
        <p:txBody>
          <a:bodyPr/>
          <a:lstStyle/>
          <a:p>
            <a:fld id="{8BC2C833-D311-4488-A8F7-093074141F42}" type="slidenum">
              <a:rPr lang="en-US" smtClean="0"/>
              <a:t>‹#›</a:t>
            </a:fld>
            <a:endParaRPr lang="en-US"/>
          </a:p>
        </p:txBody>
      </p:sp>
    </p:spTree>
    <p:extLst>
      <p:ext uri="{BB962C8B-B14F-4D97-AF65-F5344CB8AC3E}">
        <p14:creationId xmlns:p14="http://schemas.microsoft.com/office/powerpoint/2010/main" val="194784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7B7FD-6A8C-4083-A508-6F694663CD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FBB7F6-41DD-4ED3-A732-0C6CE068CA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35F4BC-2CEF-4C94-AAB7-56AC1398B5D7}"/>
              </a:ext>
            </a:extLst>
          </p:cNvPr>
          <p:cNvSpPr>
            <a:spLocks noGrp="1"/>
          </p:cNvSpPr>
          <p:nvPr>
            <p:ph type="dt" sz="half" idx="10"/>
          </p:nvPr>
        </p:nvSpPr>
        <p:spPr/>
        <p:txBody>
          <a:bodyPr/>
          <a:lstStyle/>
          <a:p>
            <a:fld id="{E3FD732E-EA54-420E-B1E0-6959A6678A58}" type="datetimeFigureOut">
              <a:rPr lang="en-US" smtClean="0"/>
              <a:t>3/1/2022</a:t>
            </a:fld>
            <a:endParaRPr lang="en-US"/>
          </a:p>
        </p:txBody>
      </p:sp>
      <p:sp>
        <p:nvSpPr>
          <p:cNvPr id="5" name="Footer Placeholder 4">
            <a:extLst>
              <a:ext uri="{FF2B5EF4-FFF2-40B4-BE49-F238E27FC236}">
                <a16:creationId xmlns:a16="http://schemas.microsoft.com/office/drawing/2014/main" id="{A2D4F277-DEB1-4980-9A2A-55A4CA6B7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9AB16-D2F9-4D0B-868C-4D37AEA0A248}"/>
              </a:ext>
            </a:extLst>
          </p:cNvPr>
          <p:cNvSpPr>
            <a:spLocks noGrp="1"/>
          </p:cNvSpPr>
          <p:nvPr>
            <p:ph type="sldNum" sz="quarter" idx="12"/>
          </p:nvPr>
        </p:nvSpPr>
        <p:spPr/>
        <p:txBody>
          <a:bodyPr/>
          <a:lstStyle/>
          <a:p>
            <a:fld id="{8BC2C833-D311-4488-A8F7-093074141F42}" type="slidenum">
              <a:rPr lang="en-US" smtClean="0"/>
              <a:t>‹#›</a:t>
            </a:fld>
            <a:endParaRPr lang="en-US"/>
          </a:p>
        </p:txBody>
      </p:sp>
    </p:spTree>
    <p:extLst>
      <p:ext uri="{BB962C8B-B14F-4D97-AF65-F5344CB8AC3E}">
        <p14:creationId xmlns:p14="http://schemas.microsoft.com/office/powerpoint/2010/main" val="3269772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6E3045-5E24-4C76-A324-49BD968F7B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C35D2F-AE76-41D6-8D02-1A17EB2DEA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3CFBF1-5FB4-4275-8CC4-2F0EA28FA336}"/>
              </a:ext>
            </a:extLst>
          </p:cNvPr>
          <p:cNvSpPr>
            <a:spLocks noGrp="1"/>
          </p:cNvSpPr>
          <p:nvPr>
            <p:ph type="dt" sz="half" idx="10"/>
          </p:nvPr>
        </p:nvSpPr>
        <p:spPr/>
        <p:txBody>
          <a:bodyPr/>
          <a:lstStyle/>
          <a:p>
            <a:fld id="{E3FD732E-EA54-420E-B1E0-6959A6678A58}" type="datetimeFigureOut">
              <a:rPr lang="en-US" smtClean="0"/>
              <a:t>3/1/2022</a:t>
            </a:fld>
            <a:endParaRPr lang="en-US"/>
          </a:p>
        </p:txBody>
      </p:sp>
      <p:sp>
        <p:nvSpPr>
          <p:cNvPr id="5" name="Footer Placeholder 4">
            <a:extLst>
              <a:ext uri="{FF2B5EF4-FFF2-40B4-BE49-F238E27FC236}">
                <a16:creationId xmlns:a16="http://schemas.microsoft.com/office/drawing/2014/main" id="{834575A5-A753-444C-892D-D970C8635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CDE1E-D1F8-49B4-AFD2-57523B9408F7}"/>
              </a:ext>
            </a:extLst>
          </p:cNvPr>
          <p:cNvSpPr>
            <a:spLocks noGrp="1"/>
          </p:cNvSpPr>
          <p:nvPr>
            <p:ph type="sldNum" sz="quarter" idx="12"/>
          </p:nvPr>
        </p:nvSpPr>
        <p:spPr/>
        <p:txBody>
          <a:bodyPr/>
          <a:lstStyle/>
          <a:p>
            <a:fld id="{8BC2C833-D311-4488-A8F7-093074141F42}" type="slidenum">
              <a:rPr lang="en-US" smtClean="0"/>
              <a:t>‹#›</a:t>
            </a:fld>
            <a:endParaRPr lang="en-US"/>
          </a:p>
        </p:txBody>
      </p:sp>
    </p:spTree>
    <p:extLst>
      <p:ext uri="{BB962C8B-B14F-4D97-AF65-F5344CB8AC3E}">
        <p14:creationId xmlns:p14="http://schemas.microsoft.com/office/powerpoint/2010/main" val="3204252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4C84-297D-46F3-B8B9-651CC39361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3F0FBB-1C6A-4200-99B7-8EE573BB37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7AADC-6DB5-406D-833A-5D7D234D99C0}"/>
              </a:ext>
            </a:extLst>
          </p:cNvPr>
          <p:cNvSpPr>
            <a:spLocks noGrp="1"/>
          </p:cNvSpPr>
          <p:nvPr>
            <p:ph type="dt" sz="half" idx="10"/>
          </p:nvPr>
        </p:nvSpPr>
        <p:spPr/>
        <p:txBody>
          <a:bodyPr/>
          <a:lstStyle/>
          <a:p>
            <a:fld id="{E3FD732E-EA54-420E-B1E0-6959A6678A58}" type="datetimeFigureOut">
              <a:rPr lang="en-US" smtClean="0"/>
              <a:t>3/1/2022</a:t>
            </a:fld>
            <a:endParaRPr lang="en-US"/>
          </a:p>
        </p:txBody>
      </p:sp>
      <p:sp>
        <p:nvSpPr>
          <p:cNvPr id="5" name="Footer Placeholder 4">
            <a:extLst>
              <a:ext uri="{FF2B5EF4-FFF2-40B4-BE49-F238E27FC236}">
                <a16:creationId xmlns:a16="http://schemas.microsoft.com/office/drawing/2014/main" id="{5DE89245-5A45-40C5-B82B-61F5364E9C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E6BA5-44C7-48A7-AE94-F5D25BAAC77A}"/>
              </a:ext>
            </a:extLst>
          </p:cNvPr>
          <p:cNvSpPr>
            <a:spLocks noGrp="1"/>
          </p:cNvSpPr>
          <p:nvPr>
            <p:ph type="sldNum" sz="quarter" idx="12"/>
          </p:nvPr>
        </p:nvSpPr>
        <p:spPr/>
        <p:txBody>
          <a:bodyPr/>
          <a:lstStyle/>
          <a:p>
            <a:fld id="{8BC2C833-D311-4488-A8F7-093074141F42}" type="slidenum">
              <a:rPr lang="en-US" smtClean="0"/>
              <a:t>‹#›</a:t>
            </a:fld>
            <a:endParaRPr lang="en-US"/>
          </a:p>
        </p:txBody>
      </p:sp>
    </p:spTree>
    <p:extLst>
      <p:ext uri="{BB962C8B-B14F-4D97-AF65-F5344CB8AC3E}">
        <p14:creationId xmlns:p14="http://schemas.microsoft.com/office/powerpoint/2010/main" val="71437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40A3-BE58-494E-A83B-B8F57DCE5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379914-8297-4E33-AE28-A271A0BBF6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B5227B-588B-4B4E-89AF-1A33877819D5}"/>
              </a:ext>
            </a:extLst>
          </p:cNvPr>
          <p:cNvSpPr>
            <a:spLocks noGrp="1"/>
          </p:cNvSpPr>
          <p:nvPr>
            <p:ph type="dt" sz="half" idx="10"/>
          </p:nvPr>
        </p:nvSpPr>
        <p:spPr/>
        <p:txBody>
          <a:bodyPr/>
          <a:lstStyle/>
          <a:p>
            <a:fld id="{E3FD732E-EA54-420E-B1E0-6959A6678A58}" type="datetimeFigureOut">
              <a:rPr lang="en-US" smtClean="0"/>
              <a:t>3/1/2022</a:t>
            </a:fld>
            <a:endParaRPr lang="en-US"/>
          </a:p>
        </p:txBody>
      </p:sp>
      <p:sp>
        <p:nvSpPr>
          <p:cNvPr id="5" name="Footer Placeholder 4">
            <a:extLst>
              <a:ext uri="{FF2B5EF4-FFF2-40B4-BE49-F238E27FC236}">
                <a16:creationId xmlns:a16="http://schemas.microsoft.com/office/drawing/2014/main" id="{A59E425B-9E07-4EA5-A8E9-976D161DD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66ED5-A7F0-4B9B-8A2F-54F68F953046}"/>
              </a:ext>
            </a:extLst>
          </p:cNvPr>
          <p:cNvSpPr>
            <a:spLocks noGrp="1"/>
          </p:cNvSpPr>
          <p:nvPr>
            <p:ph type="sldNum" sz="quarter" idx="12"/>
          </p:nvPr>
        </p:nvSpPr>
        <p:spPr/>
        <p:txBody>
          <a:bodyPr/>
          <a:lstStyle/>
          <a:p>
            <a:fld id="{8BC2C833-D311-4488-A8F7-093074141F42}" type="slidenum">
              <a:rPr lang="en-US" smtClean="0"/>
              <a:t>‹#›</a:t>
            </a:fld>
            <a:endParaRPr lang="en-US"/>
          </a:p>
        </p:txBody>
      </p:sp>
    </p:spTree>
    <p:extLst>
      <p:ext uri="{BB962C8B-B14F-4D97-AF65-F5344CB8AC3E}">
        <p14:creationId xmlns:p14="http://schemas.microsoft.com/office/powerpoint/2010/main" val="299799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627A6-05D2-4D06-9B6E-91083475D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A8D96C-1740-4D52-91DF-4C8FA831DD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3F475E-C357-4952-8CDC-90052C112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AB9768-FF8D-412E-9503-220790239959}"/>
              </a:ext>
            </a:extLst>
          </p:cNvPr>
          <p:cNvSpPr>
            <a:spLocks noGrp="1"/>
          </p:cNvSpPr>
          <p:nvPr>
            <p:ph type="dt" sz="half" idx="10"/>
          </p:nvPr>
        </p:nvSpPr>
        <p:spPr/>
        <p:txBody>
          <a:bodyPr/>
          <a:lstStyle/>
          <a:p>
            <a:fld id="{E3FD732E-EA54-420E-B1E0-6959A6678A58}" type="datetimeFigureOut">
              <a:rPr lang="en-US" smtClean="0"/>
              <a:t>3/1/2022</a:t>
            </a:fld>
            <a:endParaRPr lang="en-US"/>
          </a:p>
        </p:txBody>
      </p:sp>
      <p:sp>
        <p:nvSpPr>
          <p:cNvPr id="6" name="Footer Placeholder 5">
            <a:extLst>
              <a:ext uri="{FF2B5EF4-FFF2-40B4-BE49-F238E27FC236}">
                <a16:creationId xmlns:a16="http://schemas.microsoft.com/office/drawing/2014/main" id="{B5717B2A-EEC0-4BC2-969E-989B3B6EE3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75DE7B-16B0-4E3D-AD68-A1CDC5A58713}"/>
              </a:ext>
            </a:extLst>
          </p:cNvPr>
          <p:cNvSpPr>
            <a:spLocks noGrp="1"/>
          </p:cNvSpPr>
          <p:nvPr>
            <p:ph type="sldNum" sz="quarter" idx="12"/>
          </p:nvPr>
        </p:nvSpPr>
        <p:spPr/>
        <p:txBody>
          <a:bodyPr/>
          <a:lstStyle/>
          <a:p>
            <a:fld id="{8BC2C833-D311-4488-A8F7-093074141F42}" type="slidenum">
              <a:rPr lang="en-US" smtClean="0"/>
              <a:t>‹#›</a:t>
            </a:fld>
            <a:endParaRPr lang="en-US"/>
          </a:p>
        </p:txBody>
      </p:sp>
    </p:spTree>
    <p:extLst>
      <p:ext uri="{BB962C8B-B14F-4D97-AF65-F5344CB8AC3E}">
        <p14:creationId xmlns:p14="http://schemas.microsoft.com/office/powerpoint/2010/main" val="172500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A707-1F5C-4A0A-B274-F1200E00F0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A29366-53CB-44D3-A57E-DD6B71B96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2A8CC6-8161-4268-B429-9B98980313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7749B8-1E33-405C-9391-1D0838169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3962EF-72CE-4D15-968C-0F6D7C5491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B29A7-104B-4724-A694-3080AA5DC940}"/>
              </a:ext>
            </a:extLst>
          </p:cNvPr>
          <p:cNvSpPr>
            <a:spLocks noGrp="1"/>
          </p:cNvSpPr>
          <p:nvPr>
            <p:ph type="dt" sz="half" idx="10"/>
          </p:nvPr>
        </p:nvSpPr>
        <p:spPr/>
        <p:txBody>
          <a:bodyPr/>
          <a:lstStyle/>
          <a:p>
            <a:fld id="{E3FD732E-EA54-420E-B1E0-6959A6678A58}" type="datetimeFigureOut">
              <a:rPr lang="en-US" smtClean="0"/>
              <a:t>3/1/2022</a:t>
            </a:fld>
            <a:endParaRPr lang="en-US"/>
          </a:p>
        </p:txBody>
      </p:sp>
      <p:sp>
        <p:nvSpPr>
          <p:cNvPr id="8" name="Footer Placeholder 7">
            <a:extLst>
              <a:ext uri="{FF2B5EF4-FFF2-40B4-BE49-F238E27FC236}">
                <a16:creationId xmlns:a16="http://schemas.microsoft.com/office/drawing/2014/main" id="{988AD7CA-0C76-49D4-A66F-E7BCDCE172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7BBC4F-7197-43A0-9DD2-C2197537A9DC}"/>
              </a:ext>
            </a:extLst>
          </p:cNvPr>
          <p:cNvSpPr>
            <a:spLocks noGrp="1"/>
          </p:cNvSpPr>
          <p:nvPr>
            <p:ph type="sldNum" sz="quarter" idx="12"/>
          </p:nvPr>
        </p:nvSpPr>
        <p:spPr/>
        <p:txBody>
          <a:bodyPr/>
          <a:lstStyle/>
          <a:p>
            <a:fld id="{8BC2C833-D311-4488-A8F7-093074141F42}" type="slidenum">
              <a:rPr lang="en-US" smtClean="0"/>
              <a:t>‹#›</a:t>
            </a:fld>
            <a:endParaRPr lang="en-US"/>
          </a:p>
        </p:txBody>
      </p:sp>
    </p:spTree>
    <p:extLst>
      <p:ext uri="{BB962C8B-B14F-4D97-AF65-F5344CB8AC3E}">
        <p14:creationId xmlns:p14="http://schemas.microsoft.com/office/powerpoint/2010/main" val="249640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8757-4466-457D-AE81-EFCFD0F0F7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44BA0A-33A7-459F-8BA9-72148CABA75E}"/>
              </a:ext>
            </a:extLst>
          </p:cNvPr>
          <p:cNvSpPr>
            <a:spLocks noGrp="1"/>
          </p:cNvSpPr>
          <p:nvPr>
            <p:ph type="dt" sz="half" idx="10"/>
          </p:nvPr>
        </p:nvSpPr>
        <p:spPr/>
        <p:txBody>
          <a:bodyPr/>
          <a:lstStyle/>
          <a:p>
            <a:fld id="{E3FD732E-EA54-420E-B1E0-6959A6678A58}" type="datetimeFigureOut">
              <a:rPr lang="en-US" smtClean="0"/>
              <a:t>3/1/2022</a:t>
            </a:fld>
            <a:endParaRPr lang="en-US"/>
          </a:p>
        </p:txBody>
      </p:sp>
      <p:sp>
        <p:nvSpPr>
          <p:cNvPr id="4" name="Footer Placeholder 3">
            <a:extLst>
              <a:ext uri="{FF2B5EF4-FFF2-40B4-BE49-F238E27FC236}">
                <a16:creationId xmlns:a16="http://schemas.microsoft.com/office/drawing/2014/main" id="{D0D559AB-0CFA-4BA7-889F-729FB8E518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59C5B-E8AE-4ED8-9E70-B1B234E0A214}"/>
              </a:ext>
            </a:extLst>
          </p:cNvPr>
          <p:cNvSpPr>
            <a:spLocks noGrp="1"/>
          </p:cNvSpPr>
          <p:nvPr>
            <p:ph type="sldNum" sz="quarter" idx="12"/>
          </p:nvPr>
        </p:nvSpPr>
        <p:spPr/>
        <p:txBody>
          <a:bodyPr/>
          <a:lstStyle/>
          <a:p>
            <a:fld id="{8BC2C833-D311-4488-A8F7-093074141F42}" type="slidenum">
              <a:rPr lang="en-US" smtClean="0"/>
              <a:t>‹#›</a:t>
            </a:fld>
            <a:endParaRPr lang="en-US"/>
          </a:p>
        </p:txBody>
      </p:sp>
    </p:spTree>
    <p:extLst>
      <p:ext uri="{BB962C8B-B14F-4D97-AF65-F5344CB8AC3E}">
        <p14:creationId xmlns:p14="http://schemas.microsoft.com/office/powerpoint/2010/main" val="1025924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D25A7D-3F28-4078-9193-57C351DF97E1}"/>
              </a:ext>
            </a:extLst>
          </p:cNvPr>
          <p:cNvSpPr>
            <a:spLocks noGrp="1"/>
          </p:cNvSpPr>
          <p:nvPr>
            <p:ph type="dt" sz="half" idx="10"/>
          </p:nvPr>
        </p:nvSpPr>
        <p:spPr/>
        <p:txBody>
          <a:bodyPr/>
          <a:lstStyle/>
          <a:p>
            <a:fld id="{E3FD732E-EA54-420E-B1E0-6959A6678A58}" type="datetimeFigureOut">
              <a:rPr lang="en-US" smtClean="0"/>
              <a:t>3/1/2022</a:t>
            </a:fld>
            <a:endParaRPr lang="en-US"/>
          </a:p>
        </p:txBody>
      </p:sp>
      <p:sp>
        <p:nvSpPr>
          <p:cNvPr id="3" name="Footer Placeholder 2">
            <a:extLst>
              <a:ext uri="{FF2B5EF4-FFF2-40B4-BE49-F238E27FC236}">
                <a16:creationId xmlns:a16="http://schemas.microsoft.com/office/drawing/2014/main" id="{5F53D5FA-196E-4D8C-93AC-4835F959EF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ED43C7-C8AE-41A3-88B8-B68BA6AF1D26}"/>
              </a:ext>
            </a:extLst>
          </p:cNvPr>
          <p:cNvSpPr>
            <a:spLocks noGrp="1"/>
          </p:cNvSpPr>
          <p:nvPr>
            <p:ph type="sldNum" sz="quarter" idx="12"/>
          </p:nvPr>
        </p:nvSpPr>
        <p:spPr/>
        <p:txBody>
          <a:bodyPr/>
          <a:lstStyle/>
          <a:p>
            <a:fld id="{8BC2C833-D311-4488-A8F7-093074141F42}" type="slidenum">
              <a:rPr lang="en-US" smtClean="0"/>
              <a:t>‹#›</a:t>
            </a:fld>
            <a:endParaRPr lang="en-US"/>
          </a:p>
        </p:txBody>
      </p:sp>
    </p:spTree>
    <p:extLst>
      <p:ext uri="{BB962C8B-B14F-4D97-AF65-F5344CB8AC3E}">
        <p14:creationId xmlns:p14="http://schemas.microsoft.com/office/powerpoint/2010/main" val="463606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F63B9-519A-4716-B687-3585B81DEF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24428E-34C3-4F14-A998-E02DF1B9FD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6CC070-089B-4997-BB98-4D9E2D474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19DE48-D281-4146-BCAE-8A748F2EDD90}"/>
              </a:ext>
            </a:extLst>
          </p:cNvPr>
          <p:cNvSpPr>
            <a:spLocks noGrp="1"/>
          </p:cNvSpPr>
          <p:nvPr>
            <p:ph type="dt" sz="half" idx="10"/>
          </p:nvPr>
        </p:nvSpPr>
        <p:spPr/>
        <p:txBody>
          <a:bodyPr/>
          <a:lstStyle/>
          <a:p>
            <a:fld id="{E3FD732E-EA54-420E-B1E0-6959A6678A58}" type="datetimeFigureOut">
              <a:rPr lang="en-US" smtClean="0"/>
              <a:t>3/1/2022</a:t>
            </a:fld>
            <a:endParaRPr lang="en-US"/>
          </a:p>
        </p:txBody>
      </p:sp>
      <p:sp>
        <p:nvSpPr>
          <p:cNvPr id="6" name="Footer Placeholder 5">
            <a:extLst>
              <a:ext uri="{FF2B5EF4-FFF2-40B4-BE49-F238E27FC236}">
                <a16:creationId xmlns:a16="http://schemas.microsoft.com/office/drawing/2014/main" id="{1E1C4351-C7C1-4DE0-9525-606FF4D3D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128CE-7D1E-462B-B7F6-C13117BC62ED}"/>
              </a:ext>
            </a:extLst>
          </p:cNvPr>
          <p:cNvSpPr>
            <a:spLocks noGrp="1"/>
          </p:cNvSpPr>
          <p:nvPr>
            <p:ph type="sldNum" sz="quarter" idx="12"/>
          </p:nvPr>
        </p:nvSpPr>
        <p:spPr/>
        <p:txBody>
          <a:bodyPr/>
          <a:lstStyle/>
          <a:p>
            <a:fld id="{8BC2C833-D311-4488-A8F7-093074141F42}" type="slidenum">
              <a:rPr lang="en-US" smtClean="0"/>
              <a:t>‹#›</a:t>
            </a:fld>
            <a:endParaRPr lang="en-US"/>
          </a:p>
        </p:txBody>
      </p:sp>
    </p:spTree>
    <p:extLst>
      <p:ext uri="{BB962C8B-B14F-4D97-AF65-F5344CB8AC3E}">
        <p14:creationId xmlns:p14="http://schemas.microsoft.com/office/powerpoint/2010/main" val="23851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3769-D3C3-48BD-AE40-45E923297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FB3133-4F59-4665-AF25-7FCA25044A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4C86AE-8213-4A89-BAF1-69F023E49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9DE9B-74E9-4198-8A10-DB71EE2065EC}"/>
              </a:ext>
            </a:extLst>
          </p:cNvPr>
          <p:cNvSpPr>
            <a:spLocks noGrp="1"/>
          </p:cNvSpPr>
          <p:nvPr>
            <p:ph type="dt" sz="half" idx="10"/>
          </p:nvPr>
        </p:nvSpPr>
        <p:spPr/>
        <p:txBody>
          <a:bodyPr/>
          <a:lstStyle/>
          <a:p>
            <a:fld id="{E3FD732E-EA54-420E-B1E0-6959A6678A58}" type="datetimeFigureOut">
              <a:rPr lang="en-US" smtClean="0"/>
              <a:t>3/1/2022</a:t>
            </a:fld>
            <a:endParaRPr lang="en-US"/>
          </a:p>
        </p:txBody>
      </p:sp>
      <p:sp>
        <p:nvSpPr>
          <p:cNvPr id="6" name="Footer Placeholder 5">
            <a:extLst>
              <a:ext uri="{FF2B5EF4-FFF2-40B4-BE49-F238E27FC236}">
                <a16:creationId xmlns:a16="http://schemas.microsoft.com/office/drawing/2014/main" id="{C24943F9-275E-4675-A49C-087A8B2B0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C02B65-D02C-4E08-B297-0462EB7FF018}"/>
              </a:ext>
            </a:extLst>
          </p:cNvPr>
          <p:cNvSpPr>
            <a:spLocks noGrp="1"/>
          </p:cNvSpPr>
          <p:nvPr>
            <p:ph type="sldNum" sz="quarter" idx="12"/>
          </p:nvPr>
        </p:nvSpPr>
        <p:spPr/>
        <p:txBody>
          <a:bodyPr/>
          <a:lstStyle/>
          <a:p>
            <a:fld id="{8BC2C833-D311-4488-A8F7-093074141F42}" type="slidenum">
              <a:rPr lang="en-US" smtClean="0"/>
              <a:t>‹#›</a:t>
            </a:fld>
            <a:endParaRPr lang="en-US"/>
          </a:p>
        </p:txBody>
      </p:sp>
    </p:spTree>
    <p:extLst>
      <p:ext uri="{BB962C8B-B14F-4D97-AF65-F5344CB8AC3E}">
        <p14:creationId xmlns:p14="http://schemas.microsoft.com/office/powerpoint/2010/main" val="855086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692E8B-444A-4CB9-9D51-A1D721E7F8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BB6B17-C178-4236-94F9-92F4597E0B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8343D-699B-4F18-8AD9-1EC1684F18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D732E-EA54-420E-B1E0-6959A6678A58}" type="datetimeFigureOut">
              <a:rPr lang="en-US" smtClean="0"/>
              <a:t>3/1/2022</a:t>
            </a:fld>
            <a:endParaRPr lang="en-US"/>
          </a:p>
        </p:txBody>
      </p:sp>
      <p:sp>
        <p:nvSpPr>
          <p:cNvPr id="5" name="Footer Placeholder 4">
            <a:extLst>
              <a:ext uri="{FF2B5EF4-FFF2-40B4-BE49-F238E27FC236}">
                <a16:creationId xmlns:a16="http://schemas.microsoft.com/office/drawing/2014/main" id="{11C59714-1F87-4352-9AF9-BDF703F1A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4DB254-8031-4173-B998-39F9156C4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2C833-D311-4488-A8F7-093074141F42}" type="slidenum">
              <a:rPr lang="en-US" smtClean="0"/>
              <a:t>‹#›</a:t>
            </a:fld>
            <a:endParaRPr lang="en-US"/>
          </a:p>
        </p:txBody>
      </p:sp>
    </p:spTree>
    <p:extLst>
      <p:ext uri="{BB962C8B-B14F-4D97-AF65-F5344CB8AC3E}">
        <p14:creationId xmlns:p14="http://schemas.microsoft.com/office/powerpoint/2010/main" val="125080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16.sv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7.jp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8" Type="http://schemas.openxmlformats.org/officeDocument/2006/relationships/chart" Target="../charts/chart6.xml"/><Relationship Id="rId13" Type="http://schemas.openxmlformats.org/officeDocument/2006/relationships/chart" Target="../charts/chart11.xml"/><Relationship Id="rId3" Type="http://schemas.openxmlformats.org/officeDocument/2006/relationships/image" Target="../media/image69.jpg"/><Relationship Id="rId7" Type="http://schemas.openxmlformats.org/officeDocument/2006/relationships/chart" Target="../charts/chart5.xml"/><Relationship Id="rId12" Type="http://schemas.openxmlformats.org/officeDocument/2006/relationships/chart" Target="../charts/chart10.xml"/><Relationship Id="rId2" Type="http://schemas.openxmlformats.org/officeDocument/2006/relationships/image" Target="../media/image68.PNG"/><Relationship Id="rId16" Type="http://schemas.openxmlformats.org/officeDocument/2006/relationships/chart" Target="../charts/chart14.xml"/><Relationship Id="rId1" Type="http://schemas.openxmlformats.org/officeDocument/2006/relationships/slideLayout" Target="../slideLayouts/slideLayout7.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5" Type="http://schemas.openxmlformats.org/officeDocument/2006/relationships/chart" Target="../charts/chart13.xml"/><Relationship Id="rId10" Type="http://schemas.openxmlformats.org/officeDocument/2006/relationships/chart" Target="../charts/chart8.xml"/><Relationship Id="rId4" Type="http://schemas.openxmlformats.org/officeDocument/2006/relationships/image" Target="../media/image70.jpg"/><Relationship Id="rId9" Type="http://schemas.openxmlformats.org/officeDocument/2006/relationships/chart" Target="../charts/chart7.xml"/><Relationship Id="rId14" Type="http://schemas.openxmlformats.org/officeDocument/2006/relationships/chart" Target="../charts/chart12.xml"/></Relationships>
</file>

<file path=ppt/slides/_rels/slide2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67.jpg"/><Relationship Id="rId1" Type="http://schemas.openxmlformats.org/officeDocument/2006/relationships/slideLayout" Target="../slideLayouts/slideLayout7.xml"/><Relationship Id="rId4" Type="http://schemas.openxmlformats.org/officeDocument/2006/relationships/chart" Target="../charts/char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67.jpg"/><Relationship Id="rId1" Type="http://schemas.openxmlformats.org/officeDocument/2006/relationships/slideLayout" Target="../slideLayouts/slideLayout7.xml"/><Relationship Id="rId4" Type="http://schemas.openxmlformats.org/officeDocument/2006/relationships/chart" Target="../charts/chart18.xml"/></Relationships>
</file>

<file path=ppt/slides/_rels/slide31.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image" Target="../media/image67.jpg"/><Relationship Id="rId1" Type="http://schemas.openxmlformats.org/officeDocument/2006/relationships/slideLayout" Target="../slideLayouts/slideLayout7.xml"/><Relationship Id="rId4" Type="http://schemas.openxmlformats.org/officeDocument/2006/relationships/chart" Target="../charts/chart20.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google.com/url?sa=i&amp;url=https%3A%2F%2Fwww.pressherald.com%2F2016%2F07%2F25%2Fmaine-fishermen-testing-a-game-changer-for-protected-cod%2F&amp;psig=AOvVaw2p0xRB9ECeCC77lFqmVncp&amp;ust=1645910332089000&amp;source=images&amp;cd=vfe&amp;ved=0CAsQjRxqFwoTCICP3fnjm_YCFQAAAAAdAAAAABAD" TargetMode="External"/><Relationship Id="rId3" Type="http://schemas.openxmlformats.org/officeDocument/2006/relationships/image" Target="../media/image75.png"/><Relationship Id="rId7" Type="http://schemas.openxmlformats.org/officeDocument/2006/relationships/image" Target="../media/image79.emf"/><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0.jpeg"/></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3" Type="http://schemas.openxmlformats.org/officeDocument/2006/relationships/image" Target="../media/image76.emf"/><Relationship Id="rId7" Type="http://schemas.openxmlformats.org/officeDocument/2006/relationships/hyperlink" Target="https://www.google.com/url?sa=i&amp;url=https%3A%2F%2Fpublic.govdelivery.com%2Faccounts%2FUSGPOOFR%2Fsubscriber%2Fnew&amp;psig=AOvVaw2a5fgsbju_ovYRuuuZarnM&amp;ust=1645910716675000&amp;source=images&amp;cd=vfe&amp;ved=0CAsQjRxqFwoTCPjp16_lm_YCFQAAAAAdAAAAABAJ" TargetMode="External"/><Relationship Id="rId12" Type="http://schemas.openxmlformats.org/officeDocument/2006/relationships/image" Target="../media/image87.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gif"/><Relationship Id="rId11" Type="http://schemas.openxmlformats.org/officeDocument/2006/relationships/image" Target="../media/image86.jpeg"/><Relationship Id="rId5" Type="http://schemas.openxmlformats.org/officeDocument/2006/relationships/hyperlink" Target="https://advances.sciencemag.org/content/advances/4/5/eaar3001/F4.large.jpg?width=800&amp;height=600&amp;carousel=1" TargetMode="External"/><Relationship Id="rId10" Type="http://schemas.openxmlformats.org/officeDocument/2006/relationships/image" Target="../media/image85.jpeg"/><Relationship Id="rId4" Type="http://schemas.openxmlformats.org/officeDocument/2006/relationships/image" Target="../media/image82.png"/><Relationship Id="rId9" Type="http://schemas.openxmlformats.org/officeDocument/2006/relationships/hyperlink" Target="https://www.google.com/url?sa=i&amp;url=https%3A%2F%2Fwww.sciencedirect.com%2Ftopics%2Fearth-and-planetary-sciences%2Ffisheries-management&amp;psig=AOvVaw0JuuXBHWV9SV7i9zm8FmGW&amp;ust=1645910970496000&amp;source=images&amp;cd=vfe&amp;ved=0CAsQjRxqFwoTCOD63anmm_YCFQAAAAAdAAAAABAK"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5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A6FE-71D5-476E-AB89-9C25F005B1AA}"/>
              </a:ext>
            </a:extLst>
          </p:cNvPr>
          <p:cNvSpPr>
            <a:spLocks noGrp="1"/>
          </p:cNvSpPr>
          <p:nvPr>
            <p:ph type="ctrTitle"/>
          </p:nvPr>
        </p:nvSpPr>
        <p:spPr/>
        <p:txBody>
          <a:bodyPr>
            <a:normAutofit fontScale="90000"/>
          </a:bodyPr>
          <a:lstStyle/>
          <a:p>
            <a:r>
              <a:rPr lang="en-US" sz="4000" i="1" dirty="0">
                <a:solidFill>
                  <a:schemeClr val="bg2">
                    <a:lumMod val="10000"/>
                  </a:schemeClr>
                </a:solidFill>
                <a:latin typeface="Georgia" panose="02040502050405020303" pitchFamily="18" charset="0"/>
                <a:cs typeface="Arial" panose="020B0604020202020204" pitchFamily="34" charset="0"/>
              </a:rPr>
              <a:t>NAR Fisheries Webinar Series:</a:t>
            </a:r>
            <a:br>
              <a:rPr lang="en-US" sz="4400" i="1" dirty="0">
                <a:solidFill>
                  <a:schemeClr val="bg2">
                    <a:lumMod val="10000"/>
                  </a:schemeClr>
                </a:solidFill>
                <a:latin typeface="Arial" panose="020B0604020202020204" pitchFamily="34" charset="0"/>
                <a:cs typeface="Arial" panose="020B0604020202020204" pitchFamily="34" charset="0"/>
              </a:rPr>
            </a:br>
            <a:br>
              <a:rPr lang="en-US" sz="4400" i="1" dirty="0">
                <a:solidFill>
                  <a:schemeClr val="bg2">
                    <a:lumMod val="10000"/>
                  </a:schemeClr>
                </a:solidFill>
                <a:latin typeface="Arial" panose="020B0604020202020204" pitchFamily="34" charset="0"/>
                <a:cs typeface="Arial" panose="020B0604020202020204" pitchFamily="34" charset="0"/>
              </a:rPr>
            </a:br>
            <a:r>
              <a:rPr lang="en-US" sz="5300" dirty="0">
                <a:solidFill>
                  <a:schemeClr val="bg2">
                    <a:lumMod val="10000"/>
                  </a:schemeClr>
                </a:solidFill>
                <a:latin typeface="Georgia" panose="02040502050405020303" pitchFamily="18" charset="0"/>
              </a:rPr>
              <a:t>How TNC is advancing climate-ready fisheries management</a:t>
            </a:r>
            <a:endParaRPr lang="en-US" dirty="0">
              <a:solidFill>
                <a:schemeClr val="bg2">
                  <a:lumMod val="10000"/>
                </a:schemeClr>
              </a:solidFill>
              <a:latin typeface="Georgia" panose="02040502050405020303" pitchFamily="18" charset="0"/>
            </a:endParaRPr>
          </a:p>
        </p:txBody>
      </p:sp>
      <p:sp>
        <p:nvSpPr>
          <p:cNvPr id="3" name="Subtitle 2">
            <a:extLst>
              <a:ext uri="{FF2B5EF4-FFF2-40B4-BE49-F238E27FC236}">
                <a16:creationId xmlns:a16="http://schemas.microsoft.com/office/drawing/2014/main" id="{6FC65EB5-58A2-4CA4-ABFB-DBBF2C83F0DE}"/>
              </a:ext>
            </a:extLst>
          </p:cNvPr>
          <p:cNvSpPr>
            <a:spLocks noGrp="1"/>
          </p:cNvSpPr>
          <p:nvPr>
            <p:ph type="subTitle" idx="1"/>
          </p:nvPr>
        </p:nvSpPr>
        <p:spPr>
          <a:xfrm>
            <a:off x="1524000" y="4356418"/>
            <a:ext cx="9144000" cy="901382"/>
          </a:xfrm>
        </p:spPr>
        <p:txBody>
          <a:bodyPr/>
          <a:lstStyle/>
          <a:p>
            <a:r>
              <a:rPr lang="en-US" dirty="0">
                <a:solidFill>
                  <a:schemeClr val="bg2">
                    <a:lumMod val="10000"/>
                  </a:schemeClr>
                </a:solidFill>
                <a:latin typeface="Georgia" panose="02040502050405020303" pitchFamily="18" charset="0"/>
              </a:rPr>
              <a:t>Panelists: Serena Lomonico, Chris Free, Lyall Bellquist, Rich Bell</a:t>
            </a:r>
          </a:p>
          <a:p>
            <a:r>
              <a:rPr lang="en-US" dirty="0">
                <a:solidFill>
                  <a:schemeClr val="bg2">
                    <a:lumMod val="10000"/>
                  </a:schemeClr>
                </a:solidFill>
                <a:latin typeface="Georgia" panose="02040502050405020303" pitchFamily="18" charset="0"/>
              </a:rPr>
              <a:t>March 2022</a:t>
            </a:r>
          </a:p>
          <a:p>
            <a:endParaRPr lang="en-US" dirty="0">
              <a:solidFill>
                <a:schemeClr val="bg2">
                  <a:lumMod val="10000"/>
                </a:schemeClr>
              </a:solidFill>
              <a:latin typeface="Georgia" panose="02040502050405020303" pitchFamily="18" charset="0"/>
            </a:endParaRPr>
          </a:p>
        </p:txBody>
      </p:sp>
    </p:spTree>
    <p:extLst>
      <p:ext uri="{BB962C8B-B14F-4D97-AF65-F5344CB8AC3E}">
        <p14:creationId xmlns:p14="http://schemas.microsoft.com/office/powerpoint/2010/main" val="1636284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792158-3FDF-DB47-8A1B-CE0656C0AC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627" y="4163575"/>
            <a:ext cx="4896080" cy="1644959"/>
          </a:xfrm>
          <a:prstGeom prst="rect">
            <a:avLst/>
          </a:prstGeom>
        </p:spPr>
      </p:pic>
      <p:sp>
        <p:nvSpPr>
          <p:cNvPr id="2" name="TextBox 1">
            <a:extLst>
              <a:ext uri="{FF2B5EF4-FFF2-40B4-BE49-F238E27FC236}">
                <a16:creationId xmlns:a16="http://schemas.microsoft.com/office/drawing/2014/main" id="{D62B02EB-651E-D549-9AF2-FC61EFD47DCC}"/>
              </a:ext>
            </a:extLst>
          </p:cNvPr>
          <p:cNvSpPr txBox="1"/>
          <p:nvPr/>
        </p:nvSpPr>
        <p:spPr>
          <a:xfrm>
            <a:off x="278627" y="334349"/>
            <a:ext cx="11816523" cy="523220"/>
          </a:xfrm>
          <a:prstGeom prst="rect">
            <a:avLst/>
          </a:prstGeom>
          <a:noFill/>
        </p:spPr>
        <p:txBody>
          <a:bodyPr wrap="square" rtlCol="0">
            <a:spAutoFit/>
          </a:bodyPr>
          <a:lstStyle/>
          <a:p>
            <a:r>
              <a:rPr lang="en-US" sz="2800" b="1" dirty="0">
                <a:solidFill>
                  <a:schemeClr val="bg1"/>
                </a:solidFill>
                <a:latin typeface="+mj-lt"/>
              </a:rPr>
              <a:t>Increasing Need and Acknowledgement of Climate-Ready Fisheries </a:t>
            </a:r>
          </a:p>
        </p:txBody>
      </p:sp>
      <p:pic>
        <p:nvPicPr>
          <p:cNvPr id="3" name="Picture 2">
            <a:extLst>
              <a:ext uri="{FF2B5EF4-FFF2-40B4-BE49-F238E27FC236}">
                <a16:creationId xmlns:a16="http://schemas.microsoft.com/office/drawing/2014/main" id="{F2978BDA-737D-1C42-A59E-0F6114E5E2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2216" y="1240501"/>
            <a:ext cx="4812526" cy="1432208"/>
          </a:xfrm>
          <a:prstGeom prst="rect">
            <a:avLst/>
          </a:prstGeom>
        </p:spPr>
      </p:pic>
      <p:pic>
        <p:nvPicPr>
          <p:cNvPr id="4" name="Picture 3">
            <a:extLst>
              <a:ext uri="{FF2B5EF4-FFF2-40B4-BE49-F238E27FC236}">
                <a16:creationId xmlns:a16="http://schemas.microsoft.com/office/drawing/2014/main" id="{77EB163A-BF25-1B41-8CFB-937DE46F4EF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97659" y="2546232"/>
            <a:ext cx="5254024" cy="2218572"/>
          </a:xfrm>
          <a:prstGeom prst="rect">
            <a:avLst/>
          </a:prstGeom>
        </p:spPr>
      </p:pic>
      <p:pic>
        <p:nvPicPr>
          <p:cNvPr id="5" name="Picture 4">
            <a:extLst>
              <a:ext uri="{FF2B5EF4-FFF2-40B4-BE49-F238E27FC236}">
                <a16:creationId xmlns:a16="http://schemas.microsoft.com/office/drawing/2014/main" id="{E7B6FF26-FC81-C149-8E9B-C0008B3745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35991" y="3725356"/>
            <a:ext cx="4515430" cy="2083178"/>
          </a:xfrm>
          <a:prstGeom prst="rect">
            <a:avLst/>
          </a:prstGeom>
        </p:spPr>
      </p:pic>
      <p:pic>
        <p:nvPicPr>
          <p:cNvPr id="7" name="Picture 6">
            <a:extLst>
              <a:ext uri="{FF2B5EF4-FFF2-40B4-BE49-F238E27FC236}">
                <a16:creationId xmlns:a16="http://schemas.microsoft.com/office/drawing/2014/main" id="{0124168B-5BF1-1148-8331-AE5238662A1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27064" y="1501402"/>
            <a:ext cx="4216123" cy="1615644"/>
          </a:xfrm>
          <a:prstGeom prst="rect">
            <a:avLst/>
          </a:prstGeom>
        </p:spPr>
      </p:pic>
      <p:pic>
        <p:nvPicPr>
          <p:cNvPr id="8" name="Picture 7">
            <a:extLst>
              <a:ext uri="{FF2B5EF4-FFF2-40B4-BE49-F238E27FC236}">
                <a16:creationId xmlns:a16="http://schemas.microsoft.com/office/drawing/2014/main" id="{B88BFBA0-CC64-4F40-AEAB-68ACBD7346F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22600" y="5707712"/>
            <a:ext cx="4660900" cy="704850"/>
          </a:xfrm>
          <a:prstGeom prst="rect">
            <a:avLst/>
          </a:prstGeom>
        </p:spPr>
      </p:pic>
    </p:spTree>
    <p:extLst>
      <p:ext uri="{BB962C8B-B14F-4D97-AF65-F5344CB8AC3E}">
        <p14:creationId xmlns:p14="http://schemas.microsoft.com/office/powerpoint/2010/main" val="3729771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CD86CB-B203-A742-9215-9C6BF78544B6}"/>
              </a:ext>
            </a:extLst>
          </p:cNvPr>
          <p:cNvSpPr txBox="1"/>
          <p:nvPr/>
        </p:nvSpPr>
        <p:spPr>
          <a:xfrm>
            <a:off x="451678" y="386330"/>
            <a:ext cx="9669004" cy="523220"/>
          </a:xfrm>
          <a:prstGeom prst="rect">
            <a:avLst/>
          </a:prstGeom>
          <a:noFill/>
        </p:spPr>
        <p:txBody>
          <a:bodyPr wrap="square" rtlCol="0">
            <a:spAutoFit/>
          </a:bodyPr>
          <a:lstStyle/>
          <a:p>
            <a:r>
              <a:rPr lang="en-US" sz="2800" dirty="0">
                <a:solidFill>
                  <a:schemeClr val="bg1"/>
                </a:solidFill>
              </a:rPr>
              <a:t>Challenges to Implementing Climate-Ready Fisheries</a:t>
            </a:r>
          </a:p>
        </p:txBody>
      </p:sp>
      <p:sp>
        <p:nvSpPr>
          <p:cNvPr id="6" name="TextBox 5">
            <a:extLst>
              <a:ext uri="{FF2B5EF4-FFF2-40B4-BE49-F238E27FC236}">
                <a16:creationId xmlns:a16="http://schemas.microsoft.com/office/drawing/2014/main" id="{A7D4B3EF-6F84-D14E-B710-D69A865CE02A}"/>
              </a:ext>
            </a:extLst>
          </p:cNvPr>
          <p:cNvSpPr txBox="1"/>
          <p:nvPr/>
        </p:nvSpPr>
        <p:spPr>
          <a:xfrm>
            <a:off x="2175676" y="1536174"/>
            <a:ext cx="9419424" cy="3785652"/>
          </a:xfrm>
          <a:prstGeom prst="rect">
            <a:avLst/>
          </a:prstGeom>
          <a:noFill/>
        </p:spPr>
        <p:txBody>
          <a:bodyPr wrap="square" rtlCol="0">
            <a:spAutoFit/>
          </a:bodyPr>
          <a:lstStyle/>
          <a:p>
            <a:pPr algn="just"/>
            <a:r>
              <a:rPr lang="en-US" sz="2400" dirty="0">
                <a:solidFill>
                  <a:schemeClr val="bg1"/>
                </a:solidFill>
              </a:rPr>
              <a:t>Science &amp; management capacity gaps exacerbated by a changing climate</a:t>
            </a:r>
          </a:p>
          <a:p>
            <a:pPr algn="just"/>
            <a:endParaRPr lang="en-US" sz="2400" dirty="0">
              <a:solidFill>
                <a:schemeClr val="bg1"/>
              </a:solidFill>
            </a:endParaRPr>
          </a:p>
          <a:p>
            <a:pPr algn="just"/>
            <a:endParaRPr lang="en-US" sz="2400" dirty="0">
              <a:solidFill>
                <a:schemeClr val="bg1"/>
              </a:solidFill>
            </a:endParaRPr>
          </a:p>
          <a:p>
            <a:pPr algn="just"/>
            <a:r>
              <a:rPr lang="en-US" sz="2400" dirty="0">
                <a:solidFill>
                  <a:schemeClr val="bg1"/>
                </a:solidFill>
              </a:rPr>
              <a:t>Need for modernization of fishery information systems</a:t>
            </a:r>
          </a:p>
          <a:p>
            <a:pPr algn="just"/>
            <a:endParaRPr lang="en-US" sz="2400" dirty="0">
              <a:solidFill>
                <a:schemeClr val="bg1"/>
              </a:solidFill>
            </a:endParaRPr>
          </a:p>
          <a:p>
            <a:pPr algn="just"/>
            <a:endParaRPr lang="en-US" sz="2400" dirty="0">
              <a:solidFill>
                <a:schemeClr val="bg1"/>
              </a:solidFill>
            </a:endParaRPr>
          </a:p>
          <a:p>
            <a:pPr algn="just"/>
            <a:r>
              <a:rPr lang="en-US" sz="2400" dirty="0">
                <a:solidFill>
                  <a:schemeClr val="bg1"/>
                </a:solidFill>
              </a:rPr>
              <a:t>Static, stable institutions and regulations strained</a:t>
            </a:r>
          </a:p>
          <a:p>
            <a:pPr algn="just"/>
            <a:endParaRPr lang="en-US" sz="2400" dirty="0">
              <a:solidFill>
                <a:schemeClr val="bg1"/>
              </a:solidFill>
            </a:endParaRPr>
          </a:p>
          <a:p>
            <a:pPr algn="just"/>
            <a:endParaRPr lang="en-US" sz="2400" dirty="0">
              <a:solidFill>
                <a:schemeClr val="bg1"/>
              </a:solidFill>
            </a:endParaRPr>
          </a:p>
          <a:p>
            <a:pPr algn="just"/>
            <a:endParaRPr lang="en-US" sz="2400" dirty="0">
              <a:solidFill>
                <a:schemeClr val="bg1"/>
              </a:solidFill>
            </a:endParaRPr>
          </a:p>
        </p:txBody>
      </p:sp>
      <p:pic>
        <p:nvPicPr>
          <p:cNvPr id="9" name="Graphic 8" descr="Meeting with solid fill">
            <a:extLst>
              <a:ext uri="{FF2B5EF4-FFF2-40B4-BE49-F238E27FC236}">
                <a16:creationId xmlns:a16="http://schemas.microsoft.com/office/drawing/2014/main" id="{C62C05EC-32C4-C04D-AE92-6EDD7D08C8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9202" y="1222644"/>
            <a:ext cx="914400" cy="914400"/>
          </a:xfrm>
          <a:prstGeom prst="rect">
            <a:avLst/>
          </a:prstGeom>
        </p:spPr>
      </p:pic>
      <p:pic>
        <p:nvPicPr>
          <p:cNvPr id="8" name="Graphic 7" descr="Scroll with solid fill">
            <a:extLst>
              <a:ext uri="{FF2B5EF4-FFF2-40B4-BE49-F238E27FC236}">
                <a16:creationId xmlns:a16="http://schemas.microsoft.com/office/drawing/2014/main" id="{F9F28584-604E-A24C-A19B-AE3B2765BB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7690" y="2420281"/>
            <a:ext cx="914400" cy="914400"/>
          </a:xfrm>
          <a:prstGeom prst="rect">
            <a:avLst/>
          </a:prstGeom>
        </p:spPr>
      </p:pic>
      <p:pic>
        <p:nvPicPr>
          <p:cNvPr id="5" name="Graphic 4" descr="Court with solid fill">
            <a:extLst>
              <a:ext uri="{FF2B5EF4-FFF2-40B4-BE49-F238E27FC236}">
                <a16:creationId xmlns:a16="http://schemas.microsoft.com/office/drawing/2014/main" id="{01C2F1C2-5F46-2E4C-B069-683E0F322D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202" y="3565334"/>
            <a:ext cx="914400" cy="914400"/>
          </a:xfrm>
          <a:prstGeom prst="rect">
            <a:avLst/>
          </a:prstGeom>
        </p:spPr>
      </p:pic>
      <p:pic>
        <p:nvPicPr>
          <p:cNvPr id="11" name="Picture 10">
            <a:extLst>
              <a:ext uri="{FF2B5EF4-FFF2-40B4-BE49-F238E27FC236}">
                <a16:creationId xmlns:a16="http://schemas.microsoft.com/office/drawing/2014/main" id="{B687A597-78B5-5D48-97CD-7D4AEC19A8C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94419" y="4741072"/>
            <a:ext cx="5018521" cy="1853688"/>
          </a:xfrm>
          <a:prstGeom prst="rect">
            <a:avLst/>
          </a:prstGeom>
        </p:spPr>
      </p:pic>
    </p:spTree>
    <p:extLst>
      <p:ext uri="{BB962C8B-B14F-4D97-AF65-F5344CB8AC3E}">
        <p14:creationId xmlns:p14="http://schemas.microsoft.com/office/powerpoint/2010/main" val="2871665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CED575-E196-E840-BE4F-B1D1E56CD3AE}"/>
              </a:ext>
            </a:extLst>
          </p:cNvPr>
          <p:cNvSpPr txBox="1"/>
          <p:nvPr/>
        </p:nvSpPr>
        <p:spPr>
          <a:xfrm>
            <a:off x="444501" y="1446836"/>
            <a:ext cx="6616699" cy="4524315"/>
          </a:xfrm>
          <a:prstGeom prst="rect">
            <a:avLst/>
          </a:prstGeom>
          <a:noFill/>
        </p:spPr>
        <p:txBody>
          <a:bodyPr wrap="square" rtlCol="0">
            <a:spAutoFit/>
          </a:bodyPr>
          <a:lstStyle/>
          <a:p>
            <a:pPr algn="ctr"/>
            <a:r>
              <a:rPr lang="en-US" sz="2400" dirty="0">
                <a:solidFill>
                  <a:schemeClr val="bg1"/>
                </a:solidFill>
              </a:rPr>
              <a:t>Ensuring fisheries can meet the dual objectives of providing benefits to people and protecting the health and sustainability of ocean and freshwater ecosystems will require a transition to adaptive, </a:t>
            </a:r>
            <a:r>
              <a:rPr lang="en-US" sz="2400" b="1" dirty="0">
                <a:solidFill>
                  <a:schemeClr val="bg1"/>
                </a:solidFill>
              </a:rPr>
              <a:t>“climate-ready” management. </a:t>
            </a:r>
          </a:p>
          <a:p>
            <a:pPr algn="ctr"/>
            <a:endParaRPr lang="en-US" sz="2400" b="1" dirty="0">
              <a:solidFill>
                <a:schemeClr val="bg1"/>
              </a:solidFill>
            </a:endParaRPr>
          </a:p>
          <a:p>
            <a:pPr algn="ctr"/>
            <a:endParaRPr lang="en-US" sz="2400" b="1" dirty="0">
              <a:solidFill>
                <a:schemeClr val="bg1"/>
              </a:solidFill>
            </a:endParaRPr>
          </a:p>
          <a:p>
            <a:pPr algn="ctr"/>
            <a:r>
              <a:rPr lang="en-US" sz="2400" b="1" dirty="0">
                <a:solidFill>
                  <a:schemeClr val="bg1"/>
                </a:solidFill>
              </a:rPr>
              <a:t>Climate-ready fisheries management </a:t>
            </a:r>
            <a:r>
              <a:rPr lang="en-US" sz="2400" dirty="0">
                <a:solidFill>
                  <a:schemeClr val="bg1"/>
                </a:solidFill>
              </a:rPr>
              <a:t>is adaptive, responsive management that considers climate dynamics and environmental uncertainty, as well as social and ecological interactions in a changing ocean. </a:t>
            </a:r>
          </a:p>
        </p:txBody>
      </p:sp>
      <p:pic>
        <p:nvPicPr>
          <p:cNvPr id="6" name="Picture 5">
            <a:extLst>
              <a:ext uri="{FF2B5EF4-FFF2-40B4-BE49-F238E27FC236}">
                <a16:creationId xmlns:a16="http://schemas.microsoft.com/office/drawing/2014/main" id="{80B7993C-C8A3-A74F-879E-BFE0D9DCCB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8410" y="1622480"/>
            <a:ext cx="3873500" cy="2871344"/>
          </a:xfrm>
          <a:prstGeom prst="rect">
            <a:avLst/>
          </a:prstGeom>
        </p:spPr>
      </p:pic>
      <p:sp>
        <p:nvSpPr>
          <p:cNvPr id="9" name="TextBox 8">
            <a:extLst>
              <a:ext uri="{FF2B5EF4-FFF2-40B4-BE49-F238E27FC236}">
                <a16:creationId xmlns:a16="http://schemas.microsoft.com/office/drawing/2014/main" id="{16525031-2F42-904D-BF53-7B6EE9AF16C2}"/>
              </a:ext>
            </a:extLst>
          </p:cNvPr>
          <p:cNvSpPr txBox="1"/>
          <p:nvPr/>
        </p:nvSpPr>
        <p:spPr>
          <a:xfrm>
            <a:off x="10471609" y="4631368"/>
            <a:ext cx="1275890" cy="261610"/>
          </a:xfrm>
          <a:prstGeom prst="rect">
            <a:avLst/>
          </a:prstGeom>
          <a:noFill/>
        </p:spPr>
        <p:txBody>
          <a:bodyPr wrap="square" rtlCol="0">
            <a:spAutoFit/>
          </a:bodyPr>
          <a:lstStyle/>
          <a:p>
            <a:r>
              <a:rPr lang="en-US" sz="1050" dirty="0">
                <a:solidFill>
                  <a:schemeClr val="bg1"/>
                </a:solidFill>
              </a:rPr>
              <a:t>© Artie Raslich</a:t>
            </a:r>
          </a:p>
        </p:txBody>
      </p:sp>
      <p:sp>
        <p:nvSpPr>
          <p:cNvPr id="10" name="TextBox 9">
            <a:extLst>
              <a:ext uri="{FF2B5EF4-FFF2-40B4-BE49-F238E27FC236}">
                <a16:creationId xmlns:a16="http://schemas.microsoft.com/office/drawing/2014/main" id="{0B7AE8E4-9406-C94E-9628-D8589F4F6F05}"/>
              </a:ext>
            </a:extLst>
          </p:cNvPr>
          <p:cNvSpPr txBox="1"/>
          <p:nvPr/>
        </p:nvSpPr>
        <p:spPr>
          <a:xfrm>
            <a:off x="187738" y="415225"/>
            <a:ext cx="11816523" cy="523220"/>
          </a:xfrm>
          <a:prstGeom prst="rect">
            <a:avLst/>
          </a:prstGeom>
          <a:noFill/>
        </p:spPr>
        <p:txBody>
          <a:bodyPr wrap="square" rtlCol="0">
            <a:spAutoFit/>
          </a:bodyPr>
          <a:lstStyle/>
          <a:p>
            <a:r>
              <a:rPr lang="en-US" sz="2800" b="1" dirty="0">
                <a:solidFill>
                  <a:schemeClr val="bg1"/>
                </a:solidFill>
                <a:latin typeface="+mj-lt"/>
              </a:rPr>
              <a:t>What is Climate-Ready Fisheries Management? </a:t>
            </a:r>
          </a:p>
        </p:txBody>
      </p:sp>
    </p:spTree>
    <p:extLst>
      <p:ext uri="{BB962C8B-B14F-4D97-AF65-F5344CB8AC3E}">
        <p14:creationId xmlns:p14="http://schemas.microsoft.com/office/powerpoint/2010/main" val="220680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DB7206-EC57-774C-A648-9FC189A3121F}"/>
              </a:ext>
            </a:extLst>
          </p:cNvPr>
          <p:cNvPicPr>
            <a:picLocks noChangeAspect="1"/>
          </p:cNvPicPr>
          <p:nvPr/>
        </p:nvPicPr>
        <p:blipFill rotWithShape="1">
          <a:blip r:embed="rId2"/>
          <a:srcRect t="3846"/>
          <a:stretch/>
        </p:blipFill>
        <p:spPr>
          <a:xfrm>
            <a:off x="2980391" y="430833"/>
            <a:ext cx="7766119" cy="5996333"/>
          </a:xfrm>
          <a:prstGeom prst="rect">
            <a:avLst/>
          </a:prstGeom>
        </p:spPr>
      </p:pic>
      <p:sp>
        <p:nvSpPr>
          <p:cNvPr id="4" name="TextBox 3">
            <a:extLst>
              <a:ext uri="{FF2B5EF4-FFF2-40B4-BE49-F238E27FC236}">
                <a16:creationId xmlns:a16="http://schemas.microsoft.com/office/drawing/2014/main" id="{423E8E50-28B0-3443-B2A6-2A259EF38D48}"/>
              </a:ext>
            </a:extLst>
          </p:cNvPr>
          <p:cNvSpPr txBox="1"/>
          <p:nvPr/>
        </p:nvSpPr>
        <p:spPr>
          <a:xfrm>
            <a:off x="9470620" y="6461920"/>
            <a:ext cx="1275890" cy="261610"/>
          </a:xfrm>
          <a:prstGeom prst="rect">
            <a:avLst/>
          </a:prstGeom>
          <a:noFill/>
        </p:spPr>
        <p:txBody>
          <a:bodyPr wrap="square" rtlCol="0">
            <a:spAutoFit/>
          </a:bodyPr>
          <a:lstStyle/>
          <a:p>
            <a:r>
              <a:rPr lang="en-US" sz="1050" dirty="0">
                <a:solidFill>
                  <a:schemeClr val="bg1"/>
                </a:solidFill>
              </a:rPr>
              <a:t>Wilson et al. (2018).</a:t>
            </a:r>
          </a:p>
        </p:txBody>
      </p:sp>
      <p:sp>
        <p:nvSpPr>
          <p:cNvPr id="5" name="TextBox 4">
            <a:extLst>
              <a:ext uri="{FF2B5EF4-FFF2-40B4-BE49-F238E27FC236}">
                <a16:creationId xmlns:a16="http://schemas.microsoft.com/office/drawing/2014/main" id="{6600A3F2-AFF2-DC4B-B100-5CCCD2849E6A}"/>
              </a:ext>
            </a:extLst>
          </p:cNvPr>
          <p:cNvSpPr txBox="1"/>
          <p:nvPr/>
        </p:nvSpPr>
        <p:spPr>
          <a:xfrm>
            <a:off x="187739" y="415225"/>
            <a:ext cx="2488226" cy="1815882"/>
          </a:xfrm>
          <a:prstGeom prst="rect">
            <a:avLst/>
          </a:prstGeom>
          <a:noFill/>
        </p:spPr>
        <p:txBody>
          <a:bodyPr wrap="square" rtlCol="0">
            <a:spAutoFit/>
          </a:bodyPr>
          <a:lstStyle/>
          <a:p>
            <a:pPr algn="ctr"/>
            <a:r>
              <a:rPr lang="en-US" sz="2800" b="1" dirty="0">
                <a:solidFill>
                  <a:schemeClr val="bg1"/>
                </a:solidFill>
                <a:latin typeface="+mj-lt"/>
              </a:rPr>
              <a:t>Implementing Climate-Ready Fisheries Management </a:t>
            </a:r>
          </a:p>
        </p:txBody>
      </p:sp>
    </p:spTree>
    <p:extLst>
      <p:ext uri="{BB962C8B-B14F-4D97-AF65-F5344CB8AC3E}">
        <p14:creationId xmlns:p14="http://schemas.microsoft.com/office/powerpoint/2010/main" val="1218067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B7AE8E4-9406-C94E-9628-D8589F4F6F05}"/>
              </a:ext>
            </a:extLst>
          </p:cNvPr>
          <p:cNvSpPr txBox="1"/>
          <p:nvPr/>
        </p:nvSpPr>
        <p:spPr>
          <a:xfrm>
            <a:off x="187738" y="297589"/>
            <a:ext cx="11816523" cy="523220"/>
          </a:xfrm>
          <a:prstGeom prst="rect">
            <a:avLst/>
          </a:prstGeom>
          <a:noFill/>
        </p:spPr>
        <p:txBody>
          <a:bodyPr wrap="square" rtlCol="0">
            <a:spAutoFit/>
          </a:bodyPr>
          <a:lstStyle/>
          <a:p>
            <a:r>
              <a:rPr lang="en-US" sz="2800" b="1" dirty="0">
                <a:solidFill>
                  <a:schemeClr val="bg1"/>
                </a:solidFill>
                <a:latin typeface="+mj-lt"/>
              </a:rPr>
              <a:t>How is TNC Advancing Climate-Ready Fisheries?</a:t>
            </a:r>
          </a:p>
        </p:txBody>
      </p:sp>
      <p:sp>
        <p:nvSpPr>
          <p:cNvPr id="9" name="Rectangle: Rounded Corners 8">
            <a:extLst>
              <a:ext uri="{FF2B5EF4-FFF2-40B4-BE49-F238E27FC236}">
                <a16:creationId xmlns:a16="http://schemas.microsoft.com/office/drawing/2014/main" id="{F15DC5F2-F4E5-1D45-85B2-368C446452C8}"/>
              </a:ext>
            </a:extLst>
          </p:cNvPr>
          <p:cNvSpPr/>
          <p:nvPr/>
        </p:nvSpPr>
        <p:spPr>
          <a:xfrm>
            <a:off x="1021455" y="2624413"/>
            <a:ext cx="2473569" cy="1023807"/>
          </a:xfrm>
          <a:prstGeom prst="roundRect">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Filling Data Gaps &amp; Modernizing Data Systems</a:t>
            </a:r>
          </a:p>
        </p:txBody>
      </p:sp>
      <p:sp>
        <p:nvSpPr>
          <p:cNvPr id="15" name="Rectangle: Rounded Corners 14">
            <a:extLst>
              <a:ext uri="{FF2B5EF4-FFF2-40B4-BE49-F238E27FC236}">
                <a16:creationId xmlns:a16="http://schemas.microsoft.com/office/drawing/2014/main" id="{6B26D610-2EB9-3C4C-9D67-4DAF48F89714}"/>
              </a:ext>
            </a:extLst>
          </p:cNvPr>
          <p:cNvSpPr/>
          <p:nvPr/>
        </p:nvSpPr>
        <p:spPr>
          <a:xfrm>
            <a:off x="1021456" y="3894878"/>
            <a:ext cx="2473569" cy="926241"/>
          </a:xfrm>
          <a:prstGeom prst="roundRect">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Experimentation</a:t>
            </a:r>
            <a:endParaRPr lang="en-US" sz="1600" dirty="0">
              <a:solidFill>
                <a:schemeClr val="accent1">
                  <a:lumMod val="50000"/>
                </a:schemeClr>
              </a:solidFill>
            </a:endParaRPr>
          </a:p>
        </p:txBody>
      </p:sp>
      <p:sp>
        <p:nvSpPr>
          <p:cNvPr id="16" name="Rectangle: Rounded Corners 15">
            <a:extLst>
              <a:ext uri="{FF2B5EF4-FFF2-40B4-BE49-F238E27FC236}">
                <a16:creationId xmlns:a16="http://schemas.microsoft.com/office/drawing/2014/main" id="{0F72EAF0-189C-2F44-9747-4C4E6E10C868}"/>
              </a:ext>
            </a:extLst>
          </p:cNvPr>
          <p:cNvSpPr/>
          <p:nvPr/>
        </p:nvSpPr>
        <p:spPr>
          <a:xfrm>
            <a:off x="1021456" y="5067777"/>
            <a:ext cx="2473569" cy="926240"/>
          </a:xfrm>
          <a:prstGeom prst="roundRect">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Partnerships</a:t>
            </a:r>
            <a:endParaRPr lang="en-US" sz="1100" dirty="0">
              <a:solidFill>
                <a:schemeClr val="accent1">
                  <a:lumMod val="50000"/>
                </a:schemeClr>
              </a:solidFill>
            </a:endParaRPr>
          </a:p>
        </p:txBody>
      </p:sp>
      <p:sp>
        <p:nvSpPr>
          <p:cNvPr id="8" name="Rectangle 7">
            <a:extLst>
              <a:ext uri="{FF2B5EF4-FFF2-40B4-BE49-F238E27FC236}">
                <a16:creationId xmlns:a16="http://schemas.microsoft.com/office/drawing/2014/main" id="{FF9431A6-4C05-0D46-8CFA-F14E91BA3E53}"/>
              </a:ext>
            </a:extLst>
          </p:cNvPr>
          <p:cNvSpPr/>
          <p:nvPr/>
        </p:nvSpPr>
        <p:spPr>
          <a:xfrm>
            <a:off x="3787933" y="1181363"/>
            <a:ext cx="7256583" cy="1010947"/>
          </a:xfrm>
          <a:prstGeom prst="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rPr>
              <a:t>Implementing Climate-Ready Fisheries</a:t>
            </a:r>
            <a:endParaRPr lang="en-US" sz="1200" dirty="0">
              <a:solidFill>
                <a:schemeClr val="accent1">
                  <a:lumMod val="50000"/>
                </a:schemeClr>
              </a:solidFill>
            </a:endParaRPr>
          </a:p>
        </p:txBody>
      </p:sp>
      <p:pic>
        <p:nvPicPr>
          <p:cNvPr id="11" name="Picture 10">
            <a:extLst>
              <a:ext uri="{FF2B5EF4-FFF2-40B4-BE49-F238E27FC236}">
                <a16:creationId xmlns:a16="http://schemas.microsoft.com/office/drawing/2014/main" id="{3FF60E8B-CA81-C641-9C45-7263B9FDFEC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641473" y="1513857"/>
            <a:ext cx="390033" cy="376103"/>
          </a:xfrm>
          <a:prstGeom prst="rect">
            <a:avLst/>
          </a:prstGeom>
        </p:spPr>
      </p:pic>
      <p:sp>
        <p:nvSpPr>
          <p:cNvPr id="12" name="TextBox 11">
            <a:extLst>
              <a:ext uri="{FF2B5EF4-FFF2-40B4-BE49-F238E27FC236}">
                <a16:creationId xmlns:a16="http://schemas.microsoft.com/office/drawing/2014/main" id="{A0D0C2AE-1371-4F79-8E60-9A7AAAEC27A6}"/>
              </a:ext>
            </a:extLst>
          </p:cNvPr>
          <p:cNvSpPr txBox="1"/>
          <p:nvPr/>
        </p:nvSpPr>
        <p:spPr>
          <a:xfrm>
            <a:off x="3787934" y="2778771"/>
            <a:ext cx="7256584" cy="715089"/>
          </a:xfrm>
          <a:prstGeom prst="round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en-US" sz="1800" dirty="0">
                <a:solidFill>
                  <a:schemeClr val="accent1">
                    <a:lumMod val="50000"/>
                  </a:schemeClr>
                </a:solidFill>
              </a:rPr>
              <a:t>Generating new science – impacts of climate change </a:t>
            </a:r>
          </a:p>
          <a:p>
            <a:pPr marL="285750" indent="-285750">
              <a:buFont typeface="Arial" panose="020B0604020202020204" pitchFamily="34" charset="0"/>
              <a:buChar char="•"/>
            </a:pPr>
            <a:r>
              <a:rPr lang="en-US" sz="1800" dirty="0">
                <a:solidFill>
                  <a:schemeClr val="accent1">
                    <a:lumMod val="50000"/>
                  </a:schemeClr>
                </a:solidFill>
              </a:rPr>
              <a:t>Advancing use of technologies </a:t>
            </a:r>
          </a:p>
        </p:txBody>
      </p:sp>
      <p:sp>
        <p:nvSpPr>
          <p:cNvPr id="13" name="TextBox 12">
            <a:extLst>
              <a:ext uri="{FF2B5EF4-FFF2-40B4-BE49-F238E27FC236}">
                <a16:creationId xmlns:a16="http://schemas.microsoft.com/office/drawing/2014/main" id="{9EE04C1A-5E92-49A2-8D96-F92ECDE5BB37}"/>
              </a:ext>
            </a:extLst>
          </p:cNvPr>
          <p:cNvSpPr txBox="1"/>
          <p:nvPr/>
        </p:nvSpPr>
        <p:spPr>
          <a:xfrm>
            <a:off x="3787934" y="4000453"/>
            <a:ext cx="7256584" cy="715089"/>
          </a:xfrm>
          <a:prstGeom prst="round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en-US" sz="1800" dirty="0">
                <a:solidFill>
                  <a:schemeClr val="accent1">
                    <a:lumMod val="50000"/>
                  </a:schemeClr>
                </a:solidFill>
              </a:rPr>
              <a:t>Policies to create pathways</a:t>
            </a:r>
          </a:p>
          <a:p>
            <a:pPr marL="285750" indent="-285750">
              <a:buFont typeface="Arial" panose="020B0604020202020204" pitchFamily="34" charset="0"/>
              <a:buChar char="•"/>
            </a:pPr>
            <a:r>
              <a:rPr lang="en-US" dirty="0">
                <a:solidFill>
                  <a:schemeClr val="accent1">
                    <a:lumMod val="50000"/>
                  </a:schemeClr>
                </a:solidFill>
              </a:rPr>
              <a:t>On-the-water experiments (e.g., EFPs)</a:t>
            </a:r>
            <a:endParaRPr lang="en-US" sz="1800" dirty="0">
              <a:solidFill>
                <a:schemeClr val="accent1">
                  <a:lumMod val="50000"/>
                </a:schemeClr>
              </a:solidFill>
            </a:endParaRPr>
          </a:p>
        </p:txBody>
      </p:sp>
      <p:sp>
        <p:nvSpPr>
          <p:cNvPr id="17" name="TextBox 16">
            <a:extLst>
              <a:ext uri="{FF2B5EF4-FFF2-40B4-BE49-F238E27FC236}">
                <a16:creationId xmlns:a16="http://schemas.microsoft.com/office/drawing/2014/main" id="{E1CDC428-5DA4-4475-B9DA-393C1E06D964}"/>
              </a:ext>
            </a:extLst>
          </p:cNvPr>
          <p:cNvSpPr txBox="1"/>
          <p:nvPr/>
        </p:nvSpPr>
        <p:spPr>
          <a:xfrm>
            <a:off x="3787934" y="5173352"/>
            <a:ext cx="7256584" cy="715089"/>
          </a:xfrm>
          <a:prstGeom prst="round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en-US" sz="1800" dirty="0">
                <a:solidFill>
                  <a:schemeClr val="accent1">
                    <a:lumMod val="50000"/>
                  </a:schemeClr>
                </a:solidFill>
              </a:rPr>
              <a:t>Public-private partnerships</a:t>
            </a:r>
          </a:p>
          <a:p>
            <a:pPr marL="285750" indent="-285750">
              <a:buFont typeface="Arial" panose="020B0604020202020204" pitchFamily="34" charset="0"/>
              <a:buChar char="•"/>
            </a:pPr>
            <a:r>
              <a:rPr lang="en-US" sz="1800" dirty="0">
                <a:solidFill>
                  <a:schemeClr val="accent1">
                    <a:lumMod val="50000"/>
                  </a:schemeClr>
                </a:solidFill>
              </a:rPr>
              <a:t>Convene strategic collaborations</a:t>
            </a:r>
          </a:p>
        </p:txBody>
      </p:sp>
    </p:spTree>
    <p:extLst>
      <p:ext uri="{BB962C8B-B14F-4D97-AF65-F5344CB8AC3E}">
        <p14:creationId xmlns:p14="http://schemas.microsoft.com/office/powerpoint/2010/main" val="627044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B7AE8E4-9406-C94E-9628-D8589F4F6F05}"/>
              </a:ext>
            </a:extLst>
          </p:cNvPr>
          <p:cNvSpPr txBox="1"/>
          <p:nvPr/>
        </p:nvSpPr>
        <p:spPr>
          <a:xfrm>
            <a:off x="187737" y="380314"/>
            <a:ext cx="11816523" cy="523220"/>
          </a:xfrm>
          <a:prstGeom prst="rect">
            <a:avLst/>
          </a:prstGeom>
          <a:noFill/>
        </p:spPr>
        <p:txBody>
          <a:bodyPr wrap="square" rtlCol="0">
            <a:spAutoFit/>
          </a:bodyPr>
          <a:lstStyle/>
          <a:p>
            <a:r>
              <a:rPr lang="en-US" sz="2800" b="1" dirty="0">
                <a:solidFill>
                  <a:schemeClr val="bg1"/>
                </a:solidFill>
                <a:latin typeface="+mj-lt"/>
              </a:rPr>
              <a:t>NAR Fisheries Climate-Ready Fisheries Connectivity</a:t>
            </a:r>
          </a:p>
        </p:txBody>
      </p:sp>
      <p:pic>
        <p:nvPicPr>
          <p:cNvPr id="3" name="Picture 2">
            <a:extLst>
              <a:ext uri="{FF2B5EF4-FFF2-40B4-BE49-F238E27FC236}">
                <a16:creationId xmlns:a16="http://schemas.microsoft.com/office/drawing/2014/main" id="{CF4B9C64-84EA-DC4F-982A-79BBBE01DFE5}"/>
              </a:ext>
            </a:extLst>
          </p:cNvPr>
          <p:cNvPicPr>
            <a:picLocks noChangeAspect="1"/>
          </p:cNvPicPr>
          <p:nvPr/>
        </p:nvPicPr>
        <p:blipFill>
          <a:blip r:embed="rId3"/>
          <a:stretch>
            <a:fillRect/>
          </a:stretch>
        </p:blipFill>
        <p:spPr>
          <a:xfrm>
            <a:off x="1988795" y="3040192"/>
            <a:ext cx="664670" cy="626324"/>
          </a:xfrm>
          <a:prstGeom prst="rect">
            <a:avLst/>
          </a:prstGeom>
        </p:spPr>
      </p:pic>
      <p:sp>
        <p:nvSpPr>
          <p:cNvPr id="4" name="TextBox 3">
            <a:extLst>
              <a:ext uri="{FF2B5EF4-FFF2-40B4-BE49-F238E27FC236}">
                <a16:creationId xmlns:a16="http://schemas.microsoft.com/office/drawing/2014/main" id="{5FE2BB09-B72C-1442-BD4B-E3A06AF9BF9C}"/>
              </a:ext>
            </a:extLst>
          </p:cNvPr>
          <p:cNvSpPr txBox="1"/>
          <p:nvPr/>
        </p:nvSpPr>
        <p:spPr>
          <a:xfrm>
            <a:off x="2853765" y="1449844"/>
            <a:ext cx="7236020" cy="2585323"/>
          </a:xfrm>
          <a:prstGeom prst="rect">
            <a:avLst/>
          </a:prstGeom>
          <a:noFill/>
        </p:spPr>
        <p:txBody>
          <a:bodyPr wrap="none" rtlCol="0">
            <a:spAutoFit/>
          </a:bodyPr>
          <a:lstStyle/>
          <a:p>
            <a:r>
              <a:rPr lang="en-US" sz="2700" dirty="0" err="1">
                <a:solidFill>
                  <a:schemeClr val="bg1"/>
                </a:solidFill>
              </a:rPr>
              <a:t>Nature.org</a:t>
            </a:r>
            <a:r>
              <a:rPr lang="en-US" sz="2700" dirty="0">
                <a:solidFill>
                  <a:schemeClr val="bg1"/>
                </a:solidFill>
              </a:rPr>
              <a:t> page; Internal Messaging Framework</a:t>
            </a:r>
          </a:p>
          <a:p>
            <a:endParaRPr lang="en-US" sz="2700" dirty="0">
              <a:solidFill>
                <a:schemeClr val="bg1"/>
              </a:solidFill>
            </a:endParaRPr>
          </a:p>
          <a:p>
            <a:r>
              <a:rPr lang="en-US" sz="2700" dirty="0">
                <a:solidFill>
                  <a:schemeClr val="bg1"/>
                </a:solidFill>
              </a:rPr>
              <a:t>Informal, quarterly CRF update call – all welcome</a:t>
            </a:r>
          </a:p>
          <a:p>
            <a:endParaRPr lang="en-US" sz="2700" dirty="0">
              <a:solidFill>
                <a:schemeClr val="bg1"/>
              </a:solidFill>
            </a:endParaRPr>
          </a:p>
          <a:p>
            <a:r>
              <a:rPr lang="en-US" sz="2700" dirty="0">
                <a:solidFill>
                  <a:schemeClr val="bg1"/>
                </a:solidFill>
              </a:rPr>
              <a:t>NAR Fisheries Teams Channel to share work </a:t>
            </a:r>
          </a:p>
          <a:p>
            <a:endParaRPr lang="en-US" sz="2700" dirty="0"/>
          </a:p>
        </p:txBody>
      </p:sp>
      <p:pic>
        <p:nvPicPr>
          <p:cNvPr id="14" name="Graphic 13" descr="Meeting with solid fill">
            <a:extLst>
              <a:ext uri="{FF2B5EF4-FFF2-40B4-BE49-F238E27FC236}">
                <a16:creationId xmlns:a16="http://schemas.microsoft.com/office/drawing/2014/main" id="{F6723CDD-A224-6B4C-B624-B10EC2F2CB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065" y="2195809"/>
            <a:ext cx="740172" cy="740172"/>
          </a:xfrm>
          <a:prstGeom prst="rect">
            <a:avLst/>
          </a:prstGeom>
        </p:spPr>
      </p:pic>
      <p:pic>
        <p:nvPicPr>
          <p:cNvPr id="5" name="Picture 4">
            <a:extLst>
              <a:ext uri="{FF2B5EF4-FFF2-40B4-BE49-F238E27FC236}">
                <a16:creationId xmlns:a16="http://schemas.microsoft.com/office/drawing/2014/main" id="{90F54612-2E1B-AC4A-A0BC-E36B130C400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952065" y="1439741"/>
            <a:ext cx="676000" cy="651857"/>
          </a:xfrm>
          <a:prstGeom prst="rect">
            <a:avLst/>
          </a:prstGeom>
        </p:spPr>
      </p:pic>
      <p:pic>
        <p:nvPicPr>
          <p:cNvPr id="8" name="Picture 7">
            <a:extLst>
              <a:ext uri="{FF2B5EF4-FFF2-40B4-BE49-F238E27FC236}">
                <a16:creationId xmlns:a16="http://schemas.microsoft.com/office/drawing/2014/main" id="{74F9302A-6CF8-734A-ABA9-7C8C41F5323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35991" y="4115324"/>
            <a:ext cx="5467817" cy="2316871"/>
          </a:xfrm>
          <a:prstGeom prst="rect">
            <a:avLst/>
          </a:prstGeom>
        </p:spPr>
      </p:pic>
      <p:sp>
        <p:nvSpPr>
          <p:cNvPr id="9" name="TextBox 8">
            <a:extLst>
              <a:ext uri="{FF2B5EF4-FFF2-40B4-BE49-F238E27FC236}">
                <a16:creationId xmlns:a16="http://schemas.microsoft.com/office/drawing/2014/main" id="{8015457A-2BA5-FE43-B2C3-6B56D2158E15}"/>
              </a:ext>
            </a:extLst>
          </p:cNvPr>
          <p:cNvSpPr txBox="1"/>
          <p:nvPr/>
        </p:nvSpPr>
        <p:spPr>
          <a:xfrm>
            <a:off x="8157230" y="6512353"/>
            <a:ext cx="1275890" cy="261610"/>
          </a:xfrm>
          <a:prstGeom prst="rect">
            <a:avLst/>
          </a:prstGeom>
          <a:noFill/>
        </p:spPr>
        <p:txBody>
          <a:bodyPr wrap="square" rtlCol="0">
            <a:spAutoFit/>
          </a:bodyPr>
          <a:lstStyle/>
          <a:p>
            <a:r>
              <a:rPr lang="en-US" sz="1050" dirty="0">
                <a:solidFill>
                  <a:schemeClr val="bg1"/>
                </a:solidFill>
              </a:rPr>
              <a:t>© Ralph Pace</a:t>
            </a:r>
          </a:p>
        </p:txBody>
      </p:sp>
    </p:spTree>
    <p:extLst>
      <p:ext uri="{BB962C8B-B14F-4D97-AF65-F5344CB8AC3E}">
        <p14:creationId xmlns:p14="http://schemas.microsoft.com/office/powerpoint/2010/main" val="3096247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2EFC6-8626-2344-897D-484B94031B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8304"/>
            <a:ext cx="12192000" cy="6821392"/>
          </a:xfrm>
          <a:prstGeom prst="rect">
            <a:avLst/>
          </a:prstGeom>
        </p:spPr>
      </p:pic>
      <p:sp>
        <p:nvSpPr>
          <p:cNvPr id="3" name="Rectangle 2">
            <a:extLst>
              <a:ext uri="{FF2B5EF4-FFF2-40B4-BE49-F238E27FC236}">
                <a16:creationId xmlns:a16="http://schemas.microsoft.com/office/drawing/2014/main" id="{C6D978AD-561B-4C42-9237-A7E6F153729C}"/>
              </a:ext>
            </a:extLst>
          </p:cNvPr>
          <p:cNvSpPr/>
          <p:nvPr/>
        </p:nvSpPr>
        <p:spPr>
          <a:xfrm>
            <a:off x="0" y="-18985"/>
            <a:ext cx="12192000" cy="6858000"/>
          </a:xfrm>
          <a:prstGeom prst="rect">
            <a:avLst/>
          </a:prstGeom>
          <a:solidFill>
            <a:schemeClr val="accent1">
              <a:lumMod val="50000"/>
              <a:alpha val="45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6409211-C2C1-E14A-9E02-93B63E32A4BC}"/>
              </a:ext>
            </a:extLst>
          </p:cNvPr>
          <p:cNvSpPr txBox="1">
            <a:spLocks/>
          </p:cNvSpPr>
          <p:nvPr/>
        </p:nvSpPr>
        <p:spPr>
          <a:xfrm>
            <a:off x="0" y="0"/>
            <a:ext cx="12192000" cy="2362200"/>
          </a:xfrm>
          <a:prstGeom prst="rect">
            <a:avLst/>
          </a:prstGeom>
          <a:solidFill>
            <a:schemeClr val="accent1">
              <a:lumMod val="50000"/>
            </a:schemeClr>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900" dirty="0">
              <a:solidFill>
                <a:schemeClr val="bg1"/>
              </a:solidFill>
            </a:endParaRPr>
          </a:p>
          <a:p>
            <a:pPr algn="ctr"/>
            <a:endParaRPr lang="en-US" sz="2800" dirty="0">
              <a:solidFill>
                <a:schemeClr val="bg1"/>
              </a:solidFill>
            </a:endParaRPr>
          </a:p>
          <a:p>
            <a:pPr algn="ctr"/>
            <a:r>
              <a:rPr lang="en-US" sz="3200" b="1" dirty="0">
                <a:solidFill>
                  <a:schemeClr val="bg1"/>
                </a:solidFill>
              </a:rPr>
              <a:t>Climate-Ready Fisheries at TNC</a:t>
            </a:r>
          </a:p>
          <a:p>
            <a:pPr algn="ctr"/>
            <a:endParaRPr lang="en-US" sz="3200" b="1" dirty="0">
              <a:solidFill>
                <a:schemeClr val="bg1"/>
              </a:solidFill>
            </a:endParaRPr>
          </a:p>
          <a:p>
            <a:pPr algn="ctr"/>
            <a:r>
              <a:rPr lang="en-US" sz="3200" b="1" dirty="0">
                <a:solidFill>
                  <a:schemeClr val="bg1"/>
                </a:solidFill>
              </a:rPr>
              <a:t>Thank you.</a:t>
            </a:r>
          </a:p>
          <a:p>
            <a:pPr algn="ctr"/>
            <a:endParaRPr lang="en-US" sz="1800" i="1" dirty="0">
              <a:solidFill>
                <a:schemeClr val="bg1"/>
              </a:solidFill>
            </a:endParaRPr>
          </a:p>
          <a:p>
            <a:pPr algn="ctr"/>
            <a:endParaRPr lang="en-US" sz="900" dirty="0">
              <a:solidFill>
                <a:schemeClr val="bg1"/>
              </a:solidFill>
            </a:endParaRPr>
          </a:p>
        </p:txBody>
      </p:sp>
      <p:sp>
        <p:nvSpPr>
          <p:cNvPr id="14" name="TextBox 13">
            <a:extLst>
              <a:ext uri="{FF2B5EF4-FFF2-40B4-BE49-F238E27FC236}">
                <a16:creationId xmlns:a16="http://schemas.microsoft.com/office/drawing/2014/main" id="{08C209CA-0362-EE47-B4E1-FA0CC56B7999}"/>
              </a:ext>
            </a:extLst>
          </p:cNvPr>
          <p:cNvSpPr txBox="1"/>
          <p:nvPr/>
        </p:nvSpPr>
        <p:spPr>
          <a:xfrm>
            <a:off x="150518" y="5842337"/>
            <a:ext cx="3316101" cy="1015663"/>
          </a:xfrm>
          <a:prstGeom prst="rect">
            <a:avLst/>
          </a:prstGeom>
          <a:noFill/>
        </p:spPr>
        <p:txBody>
          <a:bodyPr wrap="none" rtlCol="0">
            <a:spAutoFit/>
          </a:bodyPr>
          <a:lstStyle/>
          <a:p>
            <a:r>
              <a:rPr lang="en-US" sz="1600" dirty="0">
                <a:solidFill>
                  <a:schemeClr val="bg1"/>
                </a:solidFill>
              </a:rPr>
              <a:t>Serena Lomonico, Fisheries Specialist </a:t>
            </a:r>
          </a:p>
          <a:p>
            <a:r>
              <a:rPr lang="en-US" sz="1400" dirty="0">
                <a:solidFill>
                  <a:schemeClr val="bg1"/>
                </a:solidFill>
              </a:rPr>
              <a:t>The Nature Conservancy</a:t>
            </a:r>
          </a:p>
          <a:p>
            <a:r>
              <a:rPr lang="en-US" sz="1400" b="1" u="sng" dirty="0">
                <a:solidFill>
                  <a:schemeClr val="bg1"/>
                </a:solidFill>
              </a:rPr>
              <a:t>serena.lomonico@tnc.org </a:t>
            </a:r>
          </a:p>
          <a:p>
            <a:endParaRPr lang="en-US" sz="1600" dirty="0"/>
          </a:p>
        </p:txBody>
      </p:sp>
    </p:spTree>
    <p:extLst>
      <p:ext uri="{BB962C8B-B14F-4D97-AF65-F5344CB8AC3E}">
        <p14:creationId xmlns:p14="http://schemas.microsoft.com/office/powerpoint/2010/main" val="1011638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B7AE8E4-9406-C94E-9628-D8589F4F6F05}"/>
              </a:ext>
            </a:extLst>
          </p:cNvPr>
          <p:cNvSpPr txBox="1"/>
          <p:nvPr/>
        </p:nvSpPr>
        <p:spPr>
          <a:xfrm>
            <a:off x="187738" y="297589"/>
            <a:ext cx="11816523" cy="523220"/>
          </a:xfrm>
          <a:prstGeom prst="rect">
            <a:avLst/>
          </a:prstGeom>
          <a:noFill/>
        </p:spPr>
        <p:txBody>
          <a:bodyPr wrap="square" rtlCol="0">
            <a:spAutoFit/>
          </a:bodyPr>
          <a:lstStyle/>
          <a:p>
            <a:r>
              <a:rPr lang="en-US" sz="2800" b="1" dirty="0">
                <a:solidFill>
                  <a:schemeClr val="bg1"/>
                </a:solidFill>
                <a:latin typeface="+mj-lt"/>
              </a:rPr>
              <a:t>How is TNC Advancing Climate-Ready Fisheries?</a:t>
            </a:r>
          </a:p>
        </p:txBody>
      </p:sp>
      <p:sp>
        <p:nvSpPr>
          <p:cNvPr id="9" name="Rectangle: Rounded Corners 8">
            <a:extLst>
              <a:ext uri="{FF2B5EF4-FFF2-40B4-BE49-F238E27FC236}">
                <a16:creationId xmlns:a16="http://schemas.microsoft.com/office/drawing/2014/main" id="{F15DC5F2-F4E5-1D45-85B2-368C446452C8}"/>
              </a:ext>
            </a:extLst>
          </p:cNvPr>
          <p:cNvSpPr/>
          <p:nvPr/>
        </p:nvSpPr>
        <p:spPr>
          <a:xfrm>
            <a:off x="402890" y="2394150"/>
            <a:ext cx="2473569" cy="1023807"/>
          </a:xfrm>
          <a:prstGeom prst="roundRect">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Filling Data Gaps &amp; Modernizing Data Systems</a:t>
            </a:r>
          </a:p>
        </p:txBody>
      </p:sp>
      <p:sp>
        <p:nvSpPr>
          <p:cNvPr id="15" name="Rectangle: Rounded Corners 14">
            <a:extLst>
              <a:ext uri="{FF2B5EF4-FFF2-40B4-BE49-F238E27FC236}">
                <a16:creationId xmlns:a16="http://schemas.microsoft.com/office/drawing/2014/main" id="{6B26D610-2EB9-3C4C-9D67-4DAF48F89714}"/>
              </a:ext>
            </a:extLst>
          </p:cNvPr>
          <p:cNvSpPr/>
          <p:nvPr/>
        </p:nvSpPr>
        <p:spPr>
          <a:xfrm>
            <a:off x="402891" y="3664615"/>
            <a:ext cx="2473569" cy="926241"/>
          </a:xfrm>
          <a:prstGeom prst="roundRect">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Experimentation</a:t>
            </a:r>
            <a:endParaRPr lang="en-US" sz="1600" dirty="0">
              <a:solidFill>
                <a:schemeClr val="accent1">
                  <a:lumMod val="50000"/>
                </a:schemeClr>
              </a:solidFill>
            </a:endParaRPr>
          </a:p>
        </p:txBody>
      </p:sp>
      <p:sp>
        <p:nvSpPr>
          <p:cNvPr id="16" name="Rectangle: Rounded Corners 15">
            <a:extLst>
              <a:ext uri="{FF2B5EF4-FFF2-40B4-BE49-F238E27FC236}">
                <a16:creationId xmlns:a16="http://schemas.microsoft.com/office/drawing/2014/main" id="{0F72EAF0-189C-2F44-9747-4C4E6E10C868}"/>
              </a:ext>
            </a:extLst>
          </p:cNvPr>
          <p:cNvSpPr/>
          <p:nvPr/>
        </p:nvSpPr>
        <p:spPr>
          <a:xfrm>
            <a:off x="402891" y="4837514"/>
            <a:ext cx="2473569" cy="926240"/>
          </a:xfrm>
          <a:prstGeom prst="roundRect">
            <a:avLst/>
          </a:prstGeom>
          <a:solidFill>
            <a:schemeClr val="bg1"/>
          </a:solidFill>
          <a:ln w="571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Partnerships</a:t>
            </a:r>
            <a:endParaRPr lang="en-US" sz="1100" dirty="0">
              <a:solidFill>
                <a:schemeClr val="accent1">
                  <a:lumMod val="50000"/>
                </a:schemeClr>
              </a:solidFill>
            </a:endParaRPr>
          </a:p>
        </p:txBody>
      </p:sp>
      <p:sp>
        <p:nvSpPr>
          <p:cNvPr id="8" name="Rectangle 7">
            <a:extLst>
              <a:ext uri="{FF2B5EF4-FFF2-40B4-BE49-F238E27FC236}">
                <a16:creationId xmlns:a16="http://schemas.microsoft.com/office/drawing/2014/main" id="{FF9431A6-4C05-0D46-8CFA-F14E91BA3E53}"/>
              </a:ext>
            </a:extLst>
          </p:cNvPr>
          <p:cNvSpPr/>
          <p:nvPr/>
        </p:nvSpPr>
        <p:spPr>
          <a:xfrm>
            <a:off x="4886736" y="1179185"/>
            <a:ext cx="4526346" cy="1010947"/>
          </a:xfrm>
          <a:prstGeom prst="rect">
            <a:avLst/>
          </a:prstGeom>
          <a:solidFill>
            <a:schemeClr val="bg1"/>
          </a:solid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rPr>
              <a:t>Implementing Climate-Ready Fisheries</a:t>
            </a:r>
            <a:endParaRPr lang="en-US" sz="1200" dirty="0">
              <a:solidFill>
                <a:schemeClr val="accent1">
                  <a:lumMod val="50000"/>
                </a:schemeClr>
              </a:solidFill>
            </a:endParaRPr>
          </a:p>
        </p:txBody>
      </p:sp>
      <p:pic>
        <p:nvPicPr>
          <p:cNvPr id="11" name="Picture 10">
            <a:extLst>
              <a:ext uri="{FF2B5EF4-FFF2-40B4-BE49-F238E27FC236}">
                <a16:creationId xmlns:a16="http://schemas.microsoft.com/office/drawing/2014/main" id="{3FF60E8B-CA81-C641-9C45-7263B9FDFEC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49909" y="1778119"/>
            <a:ext cx="337617" cy="325559"/>
          </a:xfrm>
          <a:prstGeom prst="rect">
            <a:avLst/>
          </a:prstGeom>
        </p:spPr>
      </p:pic>
      <p:sp>
        <p:nvSpPr>
          <p:cNvPr id="12" name="TextBox 11">
            <a:extLst>
              <a:ext uri="{FF2B5EF4-FFF2-40B4-BE49-F238E27FC236}">
                <a16:creationId xmlns:a16="http://schemas.microsoft.com/office/drawing/2014/main" id="{A0D0C2AE-1371-4F79-8E60-9A7AAAEC27A6}"/>
              </a:ext>
            </a:extLst>
          </p:cNvPr>
          <p:cNvSpPr txBox="1"/>
          <p:nvPr/>
        </p:nvSpPr>
        <p:spPr>
          <a:xfrm>
            <a:off x="3169369" y="2548508"/>
            <a:ext cx="7256584" cy="715089"/>
          </a:xfrm>
          <a:prstGeom prst="round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en-US" sz="1800" dirty="0">
                <a:solidFill>
                  <a:schemeClr val="accent1">
                    <a:lumMod val="50000"/>
                  </a:schemeClr>
                </a:solidFill>
              </a:rPr>
              <a:t>Generating new science – impacts of climate change </a:t>
            </a:r>
          </a:p>
          <a:p>
            <a:pPr marL="285750" indent="-285750">
              <a:buFont typeface="Arial" panose="020B0604020202020204" pitchFamily="34" charset="0"/>
              <a:buChar char="•"/>
            </a:pPr>
            <a:r>
              <a:rPr lang="en-US" sz="1800" dirty="0">
                <a:solidFill>
                  <a:schemeClr val="accent1">
                    <a:lumMod val="50000"/>
                  </a:schemeClr>
                </a:solidFill>
              </a:rPr>
              <a:t>Advancing use of technologies </a:t>
            </a:r>
          </a:p>
        </p:txBody>
      </p:sp>
      <p:sp>
        <p:nvSpPr>
          <p:cNvPr id="13" name="TextBox 12">
            <a:extLst>
              <a:ext uri="{FF2B5EF4-FFF2-40B4-BE49-F238E27FC236}">
                <a16:creationId xmlns:a16="http://schemas.microsoft.com/office/drawing/2014/main" id="{9EE04C1A-5E92-49A2-8D96-F92ECDE5BB37}"/>
              </a:ext>
            </a:extLst>
          </p:cNvPr>
          <p:cNvSpPr txBox="1"/>
          <p:nvPr/>
        </p:nvSpPr>
        <p:spPr>
          <a:xfrm>
            <a:off x="3169369" y="3770190"/>
            <a:ext cx="7256584" cy="715089"/>
          </a:xfrm>
          <a:prstGeom prst="round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en-US" sz="1800" dirty="0">
                <a:solidFill>
                  <a:schemeClr val="accent1">
                    <a:lumMod val="50000"/>
                  </a:schemeClr>
                </a:solidFill>
              </a:rPr>
              <a:t>Policies to create pathways</a:t>
            </a:r>
          </a:p>
          <a:p>
            <a:pPr marL="285750" indent="-285750">
              <a:buFont typeface="Arial" panose="020B0604020202020204" pitchFamily="34" charset="0"/>
              <a:buChar char="•"/>
            </a:pPr>
            <a:r>
              <a:rPr lang="en-US" dirty="0">
                <a:solidFill>
                  <a:schemeClr val="accent1">
                    <a:lumMod val="50000"/>
                  </a:schemeClr>
                </a:solidFill>
              </a:rPr>
              <a:t>On-the-water experiments (e.g., EFPs)</a:t>
            </a:r>
            <a:endParaRPr lang="en-US" sz="1800" dirty="0">
              <a:solidFill>
                <a:schemeClr val="accent1">
                  <a:lumMod val="50000"/>
                </a:schemeClr>
              </a:solidFill>
            </a:endParaRPr>
          </a:p>
        </p:txBody>
      </p:sp>
      <p:sp>
        <p:nvSpPr>
          <p:cNvPr id="17" name="TextBox 16">
            <a:extLst>
              <a:ext uri="{FF2B5EF4-FFF2-40B4-BE49-F238E27FC236}">
                <a16:creationId xmlns:a16="http://schemas.microsoft.com/office/drawing/2014/main" id="{E1CDC428-5DA4-4475-B9DA-393C1E06D964}"/>
              </a:ext>
            </a:extLst>
          </p:cNvPr>
          <p:cNvSpPr txBox="1"/>
          <p:nvPr/>
        </p:nvSpPr>
        <p:spPr>
          <a:xfrm>
            <a:off x="3169369" y="4943089"/>
            <a:ext cx="7256584" cy="715089"/>
          </a:xfrm>
          <a:prstGeom prst="round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en-US" sz="1800" dirty="0">
                <a:solidFill>
                  <a:schemeClr val="accent1">
                    <a:lumMod val="50000"/>
                  </a:schemeClr>
                </a:solidFill>
              </a:rPr>
              <a:t>Public-private partnerships</a:t>
            </a:r>
          </a:p>
          <a:p>
            <a:pPr marL="285750" indent="-285750">
              <a:buFont typeface="Arial" panose="020B0604020202020204" pitchFamily="34" charset="0"/>
              <a:buChar char="•"/>
            </a:pPr>
            <a:r>
              <a:rPr lang="en-US" sz="1800" dirty="0">
                <a:solidFill>
                  <a:schemeClr val="accent1">
                    <a:lumMod val="50000"/>
                  </a:schemeClr>
                </a:solidFill>
              </a:rPr>
              <a:t>Convene strategic collaborations</a:t>
            </a:r>
          </a:p>
        </p:txBody>
      </p:sp>
      <p:pic>
        <p:nvPicPr>
          <p:cNvPr id="14" name="Picture 13">
            <a:extLst>
              <a:ext uri="{FF2B5EF4-FFF2-40B4-BE49-F238E27FC236}">
                <a16:creationId xmlns:a16="http://schemas.microsoft.com/office/drawing/2014/main" id="{0FB11FAF-2034-C94F-8962-D089491814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67492" y="3640621"/>
            <a:ext cx="2660569" cy="1073563"/>
          </a:xfrm>
          <a:prstGeom prst="rect">
            <a:avLst/>
          </a:prstGeom>
          <a:ln>
            <a:solidFill>
              <a:schemeClr val="tx1"/>
            </a:solidFill>
          </a:ln>
        </p:spPr>
      </p:pic>
      <p:pic>
        <p:nvPicPr>
          <p:cNvPr id="18" name="Picture 17">
            <a:extLst>
              <a:ext uri="{FF2B5EF4-FFF2-40B4-BE49-F238E27FC236}">
                <a16:creationId xmlns:a16="http://schemas.microsoft.com/office/drawing/2014/main" id="{2F4EBA3F-A4F3-6047-9822-F3DC042245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84792" y="5106248"/>
            <a:ext cx="2268140" cy="1302648"/>
          </a:xfrm>
          <a:prstGeom prst="rect">
            <a:avLst/>
          </a:prstGeom>
          <a:ln w="22225">
            <a:solidFill>
              <a:schemeClr val="tx1"/>
            </a:solidFill>
          </a:ln>
        </p:spPr>
      </p:pic>
      <p:pic>
        <p:nvPicPr>
          <p:cNvPr id="19" name="Picture 18">
            <a:extLst>
              <a:ext uri="{FF2B5EF4-FFF2-40B4-BE49-F238E27FC236}">
                <a16:creationId xmlns:a16="http://schemas.microsoft.com/office/drawing/2014/main" id="{AF363F86-4FF4-3846-B4CD-B331658E1F5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50699" y="1768229"/>
            <a:ext cx="2361806" cy="644938"/>
          </a:xfrm>
          <a:prstGeom prst="rect">
            <a:avLst/>
          </a:prstGeom>
        </p:spPr>
      </p:pic>
      <p:pic>
        <p:nvPicPr>
          <p:cNvPr id="20" name="Picture 19">
            <a:extLst>
              <a:ext uri="{FF2B5EF4-FFF2-40B4-BE49-F238E27FC236}">
                <a16:creationId xmlns:a16="http://schemas.microsoft.com/office/drawing/2014/main" id="{240B762F-8F1F-7348-ADFE-48D2FBE3D7C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flipH="1">
            <a:off x="10796928" y="3004368"/>
            <a:ext cx="344240" cy="351490"/>
          </a:xfrm>
          <a:prstGeom prst="rect">
            <a:avLst/>
          </a:prstGeom>
        </p:spPr>
      </p:pic>
      <p:pic>
        <p:nvPicPr>
          <p:cNvPr id="21" name="Picture 20">
            <a:extLst>
              <a:ext uri="{FF2B5EF4-FFF2-40B4-BE49-F238E27FC236}">
                <a16:creationId xmlns:a16="http://schemas.microsoft.com/office/drawing/2014/main" id="{58CBB0F6-585E-1A46-B6FB-755232B3043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219684" y="2651520"/>
            <a:ext cx="432718" cy="325559"/>
          </a:xfrm>
          <a:prstGeom prst="rect">
            <a:avLst/>
          </a:prstGeom>
        </p:spPr>
      </p:pic>
      <p:pic>
        <p:nvPicPr>
          <p:cNvPr id="22" name="Picture 21">
            <a:extLst>
              <a:ext uri="{FF2B5EF4-FFF2-40B4-BE49-F238E27FC236}">
                <a16:creationId xmlns:a16="http://schemas.microsoft.com/office/drawing/2014/main" id="{4235A039-896B-3847-8099-61389630D8C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547152" y="2560767"/>
            <a:ext cx="551333" cy="272461"/>
          </a:xfrm>
          <a:prstGeom prst="rect">
            <a:avLst/>
          </a:prstGeom>
        </p:spPr>
      </p:pic>
      <p:pic>
        <p:nvPicPr>
          <p:cNvPr id="23" name="Picture 22">
            <a:extLst>
              <a:ext uri="{FF2B5EF4-FFF2-40B4-BE49-F238E27FC236}">
                <a16:creationId xmlns:a16="http://schemas.microsoft.com/office/drawing/2014/main" id="{13FE16AE-3118-534E-9E83-60DB0322AC2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170131" y="5887083"/>
            <a:ext cx="3128561" cy="779143"/>
          </a:xfrm>
          <a:prstGeom prst="rect">
            <a:avLst/>
          </a:prstGeom>
          <a:ln w="22225">
            <a:solidFill>
              <a:schemeClr val="tx1"/>
            </a:solidFill>
          </a:ln>
        </p:spPr>
      </p:pic>
      <p:pic>
        <p:nvPicPr>
          <p:cNvPr id="24" name="Picture 23">
            <a:extLst>
              <a:ext uri="{FF2B5EF4-FFF2-40B4-BE49-F238E27FC236}">
                <a16:creationId xmlns:a16="http://schemas.microsoft.com/office/drawing/2014/main" id="{1A1638E8-5B64-BF4F-87C6-D111A45ABC9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17297" y="2886330"/>
            <a:ext cx="2494144" cy="685890"/>
          </a:xfrm>
          <a:prstGeom prst="rect">
            <a:avLst/>
          </a:prstGeom>
          <a:ln>
            <a:solidFill>
              <a:schemeClr val="accent1"/>
            </a:solidFill>
          </a:ln>
        </p:spPr>
      </p:pic>
    </p:spTree>
    <p:extLst>
      <p:ext uri="{BB962C8B-B14F-4D97-AF65-F5344CB8AC3E}">
        <p14:creationId xmlns:p14="http://schemas.microsoft.com/office/powerpoint/2010/main" val="1086957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76B61205-16E5-4FCB-8E2B-69963B6A97EF}"/>
              </a:ext>
            </a:extLst>
          </p:cNvPr>
          <p:cNvPicPr>
            <a:picLocks noChangeAspect="1"/>
          </p:cNvPicPr>
          <p:nvPr/>
        </p:nvPicPr>
        <p:blipFill>
          <a:blip r:embed="rId2"/>
          <a:stretch>
            <a:fillRect/>
          </a:stretch>
        </p:blipFill>
        <p:spPr>
          <a:xfrm>
            <a:off x="3124378" y="1792224"/>
            <a:ext cx="5943244" cy="3273552"/>
          </a:xfrm>
          <a:prstGeom prst="rect">
            <a:avLst/>
          </a:prstGeom>
        </p:spPr>
      </p:pic>
    </p:spTree>
    <p:extLst>
      <p:ext uri="{BB962C8B-B14F-4D97-AF65-F5344CB8AC3E}">
        <p14:creationId xmlns:p14="http://schemas.microsoft.com/office/powerpoint/2010/main" val="1415326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8C52-3564-5F4B-86E7-D6366DC4B76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F433496-7312-A249-93E4-7058D2443720}"/>
              </a:ext>
            </a:extLst>
          </p:cNvPr>
          <p:cNvSpPr>
            <a:spLocks noGrp="1"/>
          </p:cNvSpPr>
          <p:nvPr>
            <p:ph type="subTitle" idx="1"/>
          </p:nvPr>
        </p:nvSpPr>
        <p:spPr/>
        <p:txBody>
          <a:bodyPr/>
          <a:lstStyle/>
          <a:p>
            <a:endParaRPr lang="en-US"/>
          </a:p>
        </p:txBody>
      </p:sp>
      <p:pic>
        <p:nvPicPr>
          <p:cNvPr id="5" name="Picture 4" descr="Chart&#10;&#10;Description automatically generated">
            <a:extLst>
              <a:ext uri="{FF2B5EF4-FFF2-40B4-BE49-F238E27FC236}">
                <a16:creationId xmlns:a16="http://schemas.microsoft.com/office/drawing/2014/main" id="{B0E43699-777C-284C-BC72-D9154E7F22C4}"/>
              </a:ext>
            </a:extLst>
          </p:cNvPr>
          <p:cNvPicPr>
            <a:picLocks noChangeAspect="1"/>
          </p:cNvPicPr>
          <p:nvPr/>
        </p:nvPicPr>
        <p:blipFill rotWithShape="1">
          <a:blip r:embed="rId3"/>
          <a:srcRect l="2912" t="22220" r="1412" b="16366"/>
          <a:stretch/>
        </p:blipFill>
        <p:spPr>
          <a:xfrm>
            <a:off x="1479254" y="-18492"/>
            <a:ext cx="10712746" cy="6876492"/>
          </a:xfrm>
          <a:prstGeom prst="rect">
            <a:avLst/>
          </a:prstGeom>
        </p:spPr>
      </p:pic>
      <p:sp>
        <p:nvSpPr>
          <p:cNvPr id="7" name="TextBox 6">
            <a:extLst>
              <a:ext uri="{FF2B5EF4-FFF2-40B4-BE49-F238E27FC236}">
                <a16:creationId xmlns:a16="http://schemas.microsoft.com/office/drawing/2014/main" id="{EAED269F-4FA7-C144-9D50-3897E51BBADA}"/>
              </a:ext>
            </a:extLst>
          </p:cNvPr>
          <p:cNvSpPr txBox="1"/>
          <p:nvPr/>
        </p:nvSpPr>
        <p:spPr>
          <a:xfrm>
            <a:off x="-1" y="3602038"/>
            <a:ext cx="9291145" cy="3200876"/>
          </a:xfrm>
          <a:prstGeom prst="rect">
            <a:avLst/>
          </a:prstGeom>
          <a:noFill/>
        </p:spPr>
        <p:txBody>
          <a:bodyPr wrap="square">
            <a:spAutoFit/>
          </a:bodyPr>
          <a:lstStyle/>
          <a:p>
            <a:pPr rtl="0">
              <a:spcBef>
                <a:spcPts val="0"/>
              </a:spcBef>
              <a:spcAft>
                <a:spcPts val="0"/>
              </a:spcAft>
            </a:pPr>
            <a:r>
              <a:rPr lang="en-US" sz="3200" b="1" i="0" u="none" strike="noStrike" dirty="0">
                <a:solidFill>
                  <a:srgbClr val="000000"/>
                </a:solidFill>
                <a:effectLst/>
                <a:latin typeface="Calibri" panose="020F0502020204030204" pitchFamily="34" charset="0"/>
                <a:cs typeface="Calibri" panose="020F0502020204030204" pitchFamily="34" charset="0"/>
              </a:rPr>
              <a:t>Impact of the 2014-16 marine heatwave </a:t>
            </a:r>
            <a:endParaRPr lang="en-US" sz="3200" b="0" dirty="0">
              <a:effectLst/>
              <a:latin typeface="Calibri" panose="020F0502020204030204" pitchFamily="34" charset="0"/>
              <a:cs typeface="Calibri" panose="020F0502020204030204" pitchFamily="34" charset="0"/>
            </a:endParaRPr>
          </a:p>
          <a:p>
            <a:pPr rtl="0">
              <a:spcBef>
                <a:spcPts val="0"/>
              </a:spcBef>
              <a:spcAft>
                <a:spcPts val="0"/>
              </a:spcAft>
            </a:pPr>
            <a:r>
              <a:rPr lang="en-US" sz="3200" b="1" i="0" u="none" strike="noStrike" dirty="0">
                <a:solidFill>
                  <a:srgbClr val="000000"/>
                </a:solidFill>
                <a:effectLst/>
                <a:latin typeface="Calibri" panose="020F0502020204030204" pitchFamily="34" charset="0"/>
                <a:cs typeface="Calibri" panose="020F0502020204030204" pitchFamily="34" charset="0"/>
              </a:rPr>
              <a:t>on North American West Coast fisheries: </a:t>
            </a:r>
            <a:endParaRPr lang="en-US" sz="3200" b="0" dirty="0">
              <a:effectLst/>
              <a:latin typeface="Calibri" panose="020F0502020204030204" pitchFamily="34" charset="0"/>
              <a:cs typeface="Calibri" panose="020F0502020204030204" pitchFamily="34" charset="0"/>
            </a:endParaRPr>
          </a:p>
          <a:p>
            <a:pPr rtl="0">
              <a:spcBef>
                <a:spcPts val="0"/>
              </a:spcBef>
              <a:spcAft>
                <a:spcPts val="0"/>
              </a:spcAft>
            </a:pPr>
            <a:r>
              <a:rPr lang="en-US" sz="3200" b="1" i="0" u="none" strike="noStrike" dirty="0">
                <a:solidFill>
                  <a:srgbClr val="000000"/>
                </a:solidFill>
                <a:effectLst/>
                <a:latin typeface="Calibri" panose="020F0502020204030204" pitchFamily="34" charset="0"/>
                <a:cs typeface="Calibri" panose="020F0502020204030204" pitchFamily="34" charset="0"/>
              </a:rPr>
              <a:t>surprises and lessons from key case studies</a:t>
            </a:r>
            <a:endParaRPr lang="en-US" sz="3200" b="0" dirty="0">
              <a:effectLst/>
              <a:latin typeface="Calibri" panose="020F0502020204030204" pitchFamily="34" charset="0"/>
              <a:cs typeface="Calibri" panose="020F0502020204030204" pitchFamily="34" charset="0"/>
            </a:endParaRPr>
          </a:p>
          <a:p>
            <a:pPr rtl="0">
              <a:spcBef>
                <a:spcPts val="0"/>
              </a:spcBef>
              <a:spcAft>
                <a:spcPts val="0"/>
              </a:spcAft>
            </a:pPr>
            <a:br>
              <a:rPr lang="en-US" b="1" dirty="0">
                <a:effectLst/>
                <a:latin typeface="Calibri" panose="020F0502020204030204" pitchFamily="34" charset="0"/>
                <a:cs typeface="Calibri" panose="020F0502020204030204" pitchFamily="34" charset="0"/>
              </a:rPr>
            </a:br>
            <a:r>
              <a:rPr lang="en-US" sz="2000" b="1" i="0" u="none" strike="noStrike" dirty="0">
                <a:solidFill>
                  <a:srgbClr val="595959"/>
                </a:solidFill>
                <a:effectLst/>
                <a:latin typeface="Calibri" panose="020F0502020204030204" pitchFamily="34" charset="0"/>
                <a:cs typeface="Calibri" panose="020F0502020204030204" pitchFamily="34" charset="0"/>
              </a:rPr>
              <a:t>Christopher Free | University of California, Santa Barbara</a:t>
            </a:r>
          </a:p>
          <a:p>
            <a:pPr rtl="0">
              <a:spcBef>
                <a:spcPts val="0"/>
              </a:spcBef>
              <a:spcAft>
                <a:spcPts val="0"/>
              </a:spcAft>
            </a:pPr>
            <a:r>
              <a:rPr lang="en-US" sz="2000" i="0" u="none" strike="noStrike" dirty="0">
                <a:solidFill>
                  <a:srgbClr val="595959"/>
                </a:solidFill>
                <a:effectLst/>
                <a:latin typeface="Calibri" panose="020F0502020204030204" pitchFamily="34" charset="0"/>
                <a:cs typeface="Calibri" panose="020F0502020204030204" pitchFamily="34" charset="0"/>
              </a:rPr>
              <a:t>Lyall </a:t>
            </a:r>
            <a:r>
              <a:rPr lang="en-US" sz="2000" i="0" u="none" strike="noStrike" dirty="0" err="1">
                <a:solidFill>
                  <a:srgbClr val="595959"/>
                </a:solidFill>
                <a:effectLst/>
                <a:latin typeface="Calibri" panose="020F0502020204030204" pitchFamily="34" charset="0"/>
                <a:cs typeface="Calibri" panose="020F0502020204030204" pitchFamily="34" charset="0"/>
              </a:rPr>
              <a:t>Bellquist</a:t>
            </a:r>
            <a:r>
              <a:rPr lang="en-US" sz="2000" i="0" u="none" strike="noStrike" dirty="0">
                <a:solidFill>
                  <a:srgbClr val="595959"/>
                </a:solidFill>
                <a:effectLst/>
                <a:latin typeface="Calibri" panose="020F0502020204030204" pitchFamily="34" charset="0"/>
                <a:cs typeface="Calibri" panose="020F0502020204030204" pitchFamily="34" charset="0"/>
              </a:rPr>
              <a:t>, Andrew Thompson, Kate </a:t>
            </a:r>
            <a:r>
              <a:rPr lang="en-US" sz="2000" i="0" u="none" strike="noStrike" dirty="0" err="1">
                <a:solidFill>
                  <a:srgbClr val="595959"/>
                </a:solidFill>
                <a:effectLst/>
                <a:latin typeface="Calibri" panose="020F0502020204030204" pitchFamily="34" charset="0"/>
                <a:cs typeface="Calibri" panose="020F0502020204030204" pitchFamily="34" charset="0"/>
              </a:rPr>
              <a:t>Richerson</a:t>
            </a:r>
            <a:r>
              <a:rPr lang="en-US" sz="2000" i="0" u="none" strike="noStrike" dirty="0">
                <a:solidFill>
                  <a:srgbClr val="595959"/>
                </a:solidFill>
                <a:effectLst/>
                <a:latin typeface="Calibri" panose="020F0502020204030204" pitchFamily="34" charset="0"/>
                <a:cs typeface="Calibri" panose="020F0502020204030204" pitchFamily="34" charset="0"/>
              </a:rPr>
              <a:t>, Will Satterthwaite, Barbara </a:t>
            </a:r>
            <a:r>
              <a:rPr lang="en-US" sz="2000" i="0" u="none" strike="noStrike" dirty="0" err="1">
                <a:solidFill>
                  <a:srgbClr val="595959"/>
                </a:solidFill>
                <a:effectLst/>
                <a:latin typeface="Calibri" panose="020F0502020204030204" pitchFamily="34" charset="0"/>
                <a:cs typeface="Calibri" panose="020F0502020204030204" pitchFamily="34" charset="0"/>
              </a:rPr>
              <a:t>Muhling</a:t>
            </a:r>
            <a:r>
              <a:rPr lang="en-US" sz="2000" i="0" u="none" strike="noStrike" dirty="0">
                <a:solidFill>
                  <a:srgbClr val="595959"/>
                </a:solidFill>
                <a:effectLst/>
                <a:latin typeface="Calibri" panose="020F0502020204030204" pitchFamily="34" charset="0"/>
                <a:cs typeface="Calibri" panose="020F0502020204030204" pitchFamily="34" charset="0"/>
              </a:rPr>
              <a:t>, Will White, Mike Navarro, Jenn Burt, Kristin Marshall, Sean Anderson, Lauren Rogers</a:t>
            </a:r>
            <a:endParaRPr lang="en-US" sz="2000" dirty="0">
              <a:effectLst/>
              <a:latin typeface="Calibri" panose="020F0502020204030204" pitchFamily="34" charset="0"/>
              <a:cs typeface="Calibri" panose="020F0502020204030204" pitchFamily="34" charset="0"/>
            </a:endParaRPr>
          </a:p>
          <a:p>
            <a:pPr rtl="0">
              <a:spcBef>
                <a:spcPts val="0"/>
              </a:spcBef>
              <a:spcAft>
                <a:spcPts val="0"/>
              </a:spcAft>
            </a:pPr>
            <a:endParaRPr lang="en-US" sz="800" b="0" i="0" u="none" strike="noStrike" dirty="0">
              <a:solidFill>
                <a:srgbClr val="595959"/>
              </a:solidFill>
              <a:effectLst/>
              <a:latin typeface="Calibri" panose="020F0502020204030204" pitchFamily="34" charset="0"/>
              <a:cs typeface="Calibri" panose="020F0502020204030204" pitchFamily="34" charset="0"/>
            </a:endParaRPr>
          </a:p>
          <a:p>
            <a:pPr rtl="0">
              <a:spcBef>
                <a:spcPts val="0"/>
              </a:spcBef>
              <a:spcAft>
                <a:spcPts val="0"/>
              </a:spcAft>
            </a:pPr>
            <a:r>
              <a:rPr lang="en-US" sz="2000" b="0" i="0" u="none" strike="noStrike" dirty="0">
                <a:solidFill>
                  <a:srgbClr val="595959"/>
                </a:solidFill>
                <a:effectLst/>
                <a:latin typeface="Calibri" panose="020F0502020204030204" pitchFamily="34" charset="0"/>
                <a:cs typeface="Calibri" panose="020F0502020204030204" pitchFamily="34" charset="0"/>
              </a:rPr>
              <a:t>TNC NAR CoP Webinar | February 28, 2022</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157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C84C-B69B-4375-8DCA-A54FC943AF4B}"/>
              </a:ext>
            </a:extLst>
          </p:cNvPr>
          <p:cNvSpPr>
            <a:spLocks noGrp="1"/>
          </p:cNvSpPr>
          <p:nvPr>
            <p:ph type="title"/>
          </p:nvPr>
        </p:nvSpPr>
        <p:spPr/>
        <p:txBody>
          <a:bodyPr/>
          <a:lstStyle/>
          <a:p>
            <a:r>
              <a:rPr lang="en-US" dirty="0">
                <a:latin typeface="Georgia" panose="02040502050405020303" pitchFamily="18" charset="0"/>
              </a:rPr>
              <a:t>Community of Practice </a:t>
            </a:r>
          </a:p>
        </p:txBody>
      </p:sp>
      <p:sp>
        <p:nvSpPr>
          <p:cNvPr id="3" name="Content Placeholder 2">
            <a:extLst>
              <a:ext uri="{FF2B5EF4-FFF2-40B4-BE49-F238E27FC236}">
                <a16:creationId xmlns:a16="http://schemas.microsoft.com/office/drawing/2014/main" id="{FFB9B90C-AB71-4E9E-98D6-7E90F12B8260}"/>
              </a:ext>
            </a:extLst>
          </p:cNvPr>
          <p:cNvSpPr>
            <a:spLocks noGrp="1"/>
          </p:cNvSpPr>
          <p:nvPr>
            <p:ph idx="1"/>
          </p:nvPr>
        </p:nvSpPr>
        <p:spPr/>
        <p:txBody>
          <a:bodyPr/>
          <a:lstStyle/>
          <a:p>
            <a:pPr marL="0" indent="0" algn="ctr">
              <a:buNone/>
            </a:pPr>
            <a:r>
              <a:rPr lang="en-US" i="1" dirty="0">
                <a:latin typeface="Arial" panose="020B0604020202020204" pitchFamily="34" charset="0"/>
                <a:cs typeface="Arial" panose="020B0604020202020204" pitchFamily="34" charset="0"/>
              </a:rPr>
              <a:t>“ A community of practice is a group of people who share a concern or a passion for something they do and learn how to do it better as they interact regularly.”</a:t>
            </a:r>
          </a:p>
          <a:p>
            <a:pPr marL="0" indent="0" algn="ctr">
              <a:buNone/>
            </a:pPr>
            <a:endParaRPr lang="en-US" i="1" dirty="0"/>
          </a:p>
          <a:p>
            <a:pPr marL="0" indent="0">
              <a:buNone/>
            </a:pPr>
            <a:endParaRPr lang="en-US" dirty="0"/>
          </a:p>
        </p:txBody>
      </p:sp>
      <p:graphicFrame>
        <p:nvGraphicFramePr>
          <p:cNvPr id="4" name="Diagram 3">
            <a:extLst>
              <a:ext uri="{FF2B5EF4-FFF2-40B4-BE49-F238E27FC236}">
                <a16:creationId xmlns:a16="http://schemas.microsoft.com/office/drawing/2014/main" id="{7568CA13-AF6C-4E60-996E-A14723B5C190}"/>
              </a:ext>
            </a:extLst>
          </p:cNvPr>
          <p:cNvGraphicFramePr/>
          <p:nvPr>
            <p:extLst>
              <p:ext uri="{D42A27DB-BD31-4B8C-83A1-F6EECF244321}">
                <p14:modId xmlns:p14="http://schemas.microsoft.com/office/powerpoint/2010/main" val="4243990030"/>
              </p:ext>
            </p:extLst>
          </p:nvPr>
        </p:nvGraphicFramePr>
        <p:xfrm>
          <a:off x="4173563" y="3094893"/>
          <a:ext cx="3844874" cy="3381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9865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540CFDC-5781-5D45-8F58-2925364660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883" t="65440"/>
          <a:stretch/>
        </p:blipFill>
        <p:spPr bwMode="auto">
          <a:xfrm>
            <a:off x="231226" y="283778"/>
            <a:ext cx="7987827" cy="54233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F31CAF-B7DA-8E44-B135-E51007A89614}"/>
              </a:ext>
            </a:extLst>
          </p:cNvPr>
          <p:cNvSpPr txBox="1"/>
          <p:nvPr/>
        </p:nvSpPr>
        <p:spPr>
          <a:xfrm>
            <a:off x="8576442" y="420414"/>
            <a:ext cx="3541986" cy="1631216"/>
          </a:xfrm>
          <a:prstGeom prst="rect">
            <a:avLst/>
          </a:prstGeom>
          <a:noFill/>
        </p:spPr>
        <p:txBody>
          <a:bodyPr wrap="square" rtlCol="0">
            <a:spAutoFit/>
          </a:bodyPr>
          <a:lstStyle/>
          <a:p>
            <a:r>
              <a:rPr lang="en-US" sz="2000" b="1" dirty="0"/>
              <a:t>“The Blob” </a:t>
            </a:r>
            <a:r>
              <a:rPr lang="en-US" sz="2000" dirty="0"/>
              <a:t>|</a:t>
            </a:r>
            <a:r>
              <a:rPr lang="en-US" sz="2000" b="1" dirty="0"/>
              <a:t> </a:t>
            </a:r>
            <a:r>
              <a:rPr lang="en-US" sz="2000" dirty="0"/>
              <a:t>2014-2016</a:t>
            </a:r>
          </a:p>
          <a:p>
            <a:r>
              <a:rPr lang="en-US" sz="2000" dirty="0">
                <a:solidFill>
                  <a:srgbClr val="FF0000"/>
                </a:solidFill>
              </a:rPr>
              <a:t>Largest and longest on record</a:t>
            </a:r>
          </a:p>
          <a:p>
            <a:r>
              <a:rPr lang="en-US" sz="2000" dirty="0"/>
              <a:t>Widespread fishery closures, fishery collapses, range expansions, mortality events </a:t>
            </a:r>
          </a:p>
        </p:txBody>
      </p:sp>
      <p:sp>
        <p:nvSpPr>
          <p:cNvPr id="5" name="TextBox 4">
            <a:extLst>
              <a:ext uri="{FF2B5EF4-FFF2-40B4-BE49-F238E27FC236}">
                <a16:creationId xmlns:a16="http://schemas.microsoft.com/office/drawing/2014/main" id="{EEE991D8-7AC5-CA4B-9708-E0A3D9F7DB76}"/>
              </a:ext>
            </a:extLst>
          </p:cNvPr>
          <p:cNvSpPr txBox="1"/>
          <p:nvPr/>
        </p:nvSpPr>
        <p:spPr>
          <a:xfrm>
            <a:off x="6096000" y="6457890"/>
            <a:ext cx="6096000" cy="400110"/>
          </a:xfrm>
          <a:prstGeom prst="rect">
            <a:avLst/>
          </a:prstGeom>
          <a:noFill/>
        </p:spPr>
        <p:txBody>
          <a:bodyPr wrap="square">
            <a:spAutoFit/>
          </a:bodyPr>
          <a:lstStyle/>
          <a:p>
            <a:pPr algn="r" rtl="0">
              <a:spcBef>
                <a:spcPts val="0"/>
              </a:spcBef>
              <a:spcAft>
                <a:spcPts val="0"/>
              </a:spcAft>
            </a:pPr>
            <a:r>
              <a:rPr lang="en-US" sz="2000" b="0" i="0" u="none" strike="noStrike" dirty="0" err="1">
                <a:solidFill>
                  <a:srgbClr val="666666"/>
                </a:solidFill>
                <a:effectLst/>
                <a:latin typeface="Calibri" panose="020F0502020204030204" pitchFamily="34" charset="0"/>
                <a:cs typeface="Calibri" panose="020F0502020204030204" pitchFamily="34" charset="0"/>
              </a:rPr>
              <a:t>Laufkötter</a:t>
            </a:r>
            <a:r>
              <a:rPr lang="en-US" sz="2000" b="0" i="0" u="none" strike="noStrike" dirty="0">
                <a:solidFill>
                  <a:srgbClr val="666666"/>
                </a:solidFill>
                <a:effectLst/>
                <a:latin typeface="Calibri" panose="020F0502020204030204" pitchFamily="34" charset="0"/>
                <a:cs typeface="Calibri" panose="020F0502020204030204" pitchFamily="34" charset="0"/>
              </a:rPr>
              <a:t> et al. (2020)</a:t>
            </a:r>
            <a:r>
              <a:rPr lang="en-US" sz="2000" b="0" i="1" u="none" strike="noStrike" dirty="0">
                <a:solidFill>
                  <a:srgbClr val="666666"/>
                </a:solidFill>
                <a:effectLst/>
                <a:latin typeface="Calibri" panose="020F0502020204030204" pitchFamily="34" charset="0"/>
                <a:cs typeface="Calibri" panose="020F0502020204030204" pitchFamily="34" charset="0"/>
              </a:rPr>
              <a:t> Science</a:t>
            </a:r>
            <a:endParaRPr lang="en-US" sz="2000" dirty="0">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F0268616-DBE6-2E4C-B3BF-266878198A11}"/>
              </a:ext>
            </a:extLst>
          </p:cNvPr>
          <p:cNvCxnSpPr>
            <a:cxnSpLocks/>
            <a:endCxn id="2" idx="1"/>
          </p:cNvCxnSpPr>
          <p:nvPr/>
        </p:nvCxnSpPr>
        <p:spPr>
          <a:xfrm flipV="1">
            <a:off x="4729655" y="1236022"/>
            <a:ext cx="3846787" cy="64533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9508A87-3D3C-1B4C-B709-2F441753D9B0}"/>
              </a:ext>
            </a:extLst>
          </p:cNvPr>
          <p:cNvCxnSpPr>
            <a:cxnSpLocks/>
          </p:cNvCxnSpPr>
          <p:nvPr/>
        </p:nvCxnSpPr>
        <p:spPr>
          <a:xfrm flipH="1">
            <a:off x="956441" y="3237188"/>
            <a:ext cx="1277007" cy="294289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7F6A729-6FBC-234D-B5FC-57420A903DF4}"/>
              </a:ext>
            </a:extLst>
          </p:cNvPr>
          <p:cNvSpPr txBox="1"/>
          <p:nvPr/>
        </p:nvSpPr>
        <p:spPr>
          <a:xfrm>
            <a:off x="231226" y="6103947"/>
            <a:ext cx="5638082" cy="707886"/>
          </a:xfrm>
          <a:prstGeom prst="rect">
            <a:avLst/>
          </a:prstGeom>
          <a:noFill/>
        </p:spPr>
        <p:txBody>
          <a:bodyPr wrap="none" rtlCol="0">
            <a:spAutoFit/>
          </a:bodyPr>
          <a:lstStyle/>
          <a:p>
            <a:r>
              <a:rPr lang="en-US" sz="2000" b="1" dirty="0"/>
              <a:t>Western Australia</a:t>
            </a:r>
            <a:r>
              <a:rPr lang="en-US" sz="2000" dirty="0"/>
              <a:t>| 2010-2011</a:t>
            </a:r>
          </a:p>
          <a:p>
            <a:r>
              <a:rPr lang="en-US" sz="2000" dirty="0"/>
              <a:t>Fish kills, abalone die off, poleward range extensions</a:t>
            </a:r>
          </a:p>
        </p:txBody>
      </p:sp>
      <p:cxnSp>
        <p:nvCxnSpPr>
          <p:cNvPr id="12" name="Straight Connector 11">
            <a:extLst>
              <a:ext uri="{FF2B5EF4-FFF2-40B4-BE49-F238E27FC236}">
                <a16:creationId xmlns:a16="http://schemas.microsoft.com/office/drawing/2014/main" id="{6AE5D00F-1235-CC42-837C-E683EDFCAE4B}"/>
              </a:ext>
            </a:extLst>
          </p:cNvPr>
          <p:cNvCxnSpPr>
            <a:cxnSpLocks/>
          </p:cNvCxnSpPr>
          <p:nvPr/>
        </p:nvCxnSpPr>
        <p:spPr>
          <a:xfrm>
            <a:off x="3384331" y="3429000"/>
            <a:ext cx="4593021" cy="817179"/>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0977131F-2B18-624E-B46E-DAF3F6E99EEE}"/>
              </a:ext>
            </a:extLst>
          </p:cNvPr>
          <p:cNvSpPr txBox="1"/>
          <p:nvPr/>
        </p:nvSpPr>
        <p:spPr>
          <a:xfrm>
            <a:off x="8087709" y="4145296"/>
            <a:ext cx="4030719" cy="1323439"/>
          </a:xfrm>
          <a:prstGeom prst="rect">
            <a:avLst/>
          </a:prstGeom>
          <a:noFill/>
        </p:spPr>
        <p:txBody>
          <a:bodyPr wrap="square" rtlCol="0">
            <a:spAutoFit/>
          </a:bodyPr>
          <a:lstStyle/>
          <a:p>
            <a:r>
              <a:rPr lang="en-US" sz="2000" b="1" dirty="0"/>
              <a:t>Tasman Sea</a:t>
            </a:r>
            <a:r>
              <a:rPr lang="en-US" sz="2000" dirty="0"/>
              <a:t>| 2015-2016</a:t>
            </a:r>
          </a:p>
          <a:p>
            <a:r>
              <a:rPr lang="en-US" sz="2000" dirty="0"/>
              <a:t>Disease outbreaks in farmed shellfish, mortality of wild shellfish, poleward range expansions</a:t>
            </a:r>
          </a:p>
        </p:txBody>
      </p:sp>
    </p:spTree>
    <p:extLst>
      <p:ext uri="{BB962C8B-B14F-4D97-AF65-F5344CB8AC3E}">
        <p14:creationId xmlns:p14="http://schemas.microsoft.com/office/powerpoint/2010/main" val="284345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D670A9-FBA0-284F-90B2-1DBABF5B668C}"/>
              </a:ext>
            </a:extLst>
          </p:cNvPr>
          <p:cNvSpPr txBox="1"/>
          <p:nvPr/>
        </p:nvSpPr>
        <p:spPr>
          <a:xfrm>
            <a:off x="2068055" y="5728142"/>
            <a:ext cx="1011815" cy="369332"/>
          </a:xfrm>
          <a:prstGeom prst="rect">
            <a:avLst/>
          </a:prstGeom>
          <a:noFill/>
        </p:spPr>
        <p:txBody>
          <a:bodyPr wrap="none" rtlCol="0">
            <a:spAutoFit/>
          </a:bodyPr>
          <a:lstStyle/>
          <a:p>
            <a:pPr algn="r"/>
            <a:r>
              <a:rPr lang="en-US" b="1" dirty="0">
                <a:solidFill>
                  <a:srgbClr val="1C4999"/>
                </a:solidFill>
              </a:rPr>
              <a:t>Physical:</a:t>
            </a:r>
          </a:p>
        </p:txBody>
      </p:sp>
      <p:sp>
        <p:nvSpPr>
          <p:cNvPr id="7" name="TextBox 6">
            <a:extLst>
              <a:ext uri="{FF2B5EF4-FFF2-40B4-BE49-F238E27FC236}">
                <a16:creationId xmlns:a16="http://schemas.microsoft.com/office/drawing/2014/main" id="{E0EA22B1-7B88-5A47-8123-4AED5E5B0C9C}"/>
              </a:ext>
            </a:extLst>
          </p:cNvPr>
          <p:cNvSpPr txBox="1"/>
          <p:nvPr/>
        </p:nvSpPr>
        <p:spPr>
          <a:xfrm>
            <a:off x="147627" y="312539"/>
            <a:ext cx="12192000" cy="584775"/>
          </a:xfrm>
          <a:prstGeom prst="rect">
            <a:avLst/>
          </a:prstGeom>
          <a:noFill/>
        </p:spPr>
        <p:txBody>
          <a:bodyPr wrap="square">
            <a:spAutoFit/>
          </a:bodyPr>
          <a:lstStyle/>
          <a:p>
            <a:pPr rtl="0">
              <a:spcBef>
                <a:spcPts val="0"/>
              </a:spcBef>
              <a:spcAft>
                <a:spcPts val="0"/>
              </a:spcAft>
            </a:pPr>
            <a:r>
              <a:rPr lang="en-US" sz="3200" b="1" i="0" u="none" strike="noStrike" dirty="0">
                <a:solidFill>
                  <a:srgbClr val="000000"/>
                </a:solidFill>
                <a:effectLst/>
                <a:latin typeface="Calibri" panose="020F0502020204030204" pitchFamily="34" charset="0"/>
                <a:cs typeface="Calibri" panose="020F0502020204030204" pitchFamily="34" charset="0"/>
              </a:rPr>
              <a:t>Cascading </a:t>
            </a:r>
            <a:r>
              <a:rPr lang="en-US" sz="3200" b="1" dirty="0">
                <a:solidFill>
                  <a:srgbClr val="000000"/>
                </a:solidFill>
                <a:latin typeface="Calibri" panose="020F0502020204030204" pitchFamily="34" charset="0"/>
                <a:cs typeface="Calibri" panose="020F0502020204030204" pitchFamily="34" charset="0"/>
              </a:rPr>
              <a:t>e</a:t>
            </a:r>
            <a:r>
              <a:rPr lang="en-US" sz="3200" b="1" i="0" u="none" strike="noStrike" dirty="0">
                <a:solidFill>
                  <a:srgbClr val="000000"/>
                </a:solidFill>
                <a:effectLst/>
                <a:latin typeface="Calibri" panose="020F0502020204030204" pitchFamily="34" charset="0"/>
                <a:cs typeface="Calibri" panose="020F0502020204030204" pitchFamily="34" charset="0"/>
              </a:rPr>
              <a:t>cosystem changes resulting from the heatwave</a:t>
            </a:r>
            <a:endParaRPr lang="en-US" sz="3200" b="0" dirty="0">
              <a:effectLst/>
              <a:latin typeface="Calibri" panose="020F0502020204030204" pitchFamily="34" charset="0"/>
              <a:cs typeface="Calibri" panose="020F0502020204030204" pitchFamily="34" charset="0"/>
            </a:endParaRPr>
          </a:p>
        </p:txBody>
      </p:sp>
      <p:pic>
        <p:nvPicPr>
          <p:cNvPr id="13" name="Picture 12" descr="Icon&#10;&#10;Description automatically generated">
            <a:extLst>
              <a:ext uri="{FF2B5EF4-FFF2-40B4-BE49-F238E27FC236}">
                <a16:creationId xmlns:a16="http://schemas.microsoft.com/office/drawing/2014/main" id="{D45A4EF5-A326-F346-85BC-E1B824DAD3A3}"/>
              </a:ext>
            </a:extLst>
          </p:cNvPr>
          <p:cNvPicPr>
            <a:picLocks noChangeAspect="1"/>
          </p:cNvPicPr>
          <p:nvPr/>
        </p:nvPicPr>
        <p:blipFill>
          <a:blip r:embed="rId2">
            <a:duotone>
              <a:schemeClr val="accent1">
                <a:shade val="45000"/>
                <a:satMod val="135000"/>
              </a:schemeClr>
              <a:prstClr val="white"/>
            </a:duotone>
          </a:blip>
          <a:stretch>
            <a:fillRect/>
          </a:stretch>
        </p:blipFill>
        <p:spPr>
          <a:xfrm>
            <a:off x="147627" y="5412242"/>
            <a:ext cx="1133219" cy="1133219"/>
          </a:xfrm>
          <a:prstGeom prst="rect">
            <a:avLst/>
          </a:prstGeom>
        </p:spPr>
      </p:pic>
      <p:sp>
        <p:nvSpPr>
          <p:cNvPr id="27" name="TextBox 26">
            <a:extLst>
              <a:ext uri="{FF2B5EF4-FFF2-40B4-BE49-F238E27FC236}">
                <a16:creationId xmlns:a16="http://schemas.microsoft.com/office/drawing/2014/main" id="{5E4F74D7-7B65-0445-B762-4227EDC260ED}"/>
              </a:ext>
            </a:extLst>
          </p:cNvPr>
          <p:cNvSpPr txBox="1"/>
          <p:nvPr/>
        </p:nvSpPr>
        <p:spPr>
          <a:xfrm>
            <a:off x="3459700" y="5728146"/>
            <a:ext cx="6393482" cy="369332"/>
          </a:xfrm>
          <a:prstGeom prst="rect">
            <a:avLst/>
          </a:prstGeom>
          <a:noFill/>
        </p:spPr>
        <p:txBody>
          <a:bodyPr wrap="none" rtlCol="0">
            <a:spAutoFit/>
          </a:bodyPr>
          <a:lstStyle/>
          <a:p>
            <a:r>
              <a:rPr lang="en-US" dirty="0"/>
              <a:t>Warm water -&gt; intensified stratification -&gt; reduced nutrient fluxes </a:t>
            </a:r>
          </a:p>
        </p:txBody>
      </p:sp>
      <p:grpSp>
        <p:nvGrpSpPr>
          <p:cNvPr id="3" name="Group 2">
            <a:extLst>
              <a:ext uri="{FF2B5EF4-FFF2-40B4-BE49-F238E27FC236}">
                <a16:creationId xmlns:a16="http://schemas.microsoft.com/office/drawing/2014/main" id="{4A0046A2-D48F-4C44-AFCC-FD0B024EB175}"/>
              </a:ext>
            </a:extLst>
          </p:cNvPr>
          <p:cNvGrpSpPr/>
          <p:nvPr/>
        </p:nvGrpSpPr>
        <p:grpSpPr>
          <a:xfrm>
            <a:off x="320422" y="4435089"/>
            <a:ext cx="11706560" cy="992449"/>
            <a:chOff x="320422" y="4435089"/>
            <a:chExt cx="11706560" cy="992449"/>
          </a:xfrm>
        </p:grpSpPr>
        <p:sp>
          <p:nvSpPr>
            <p:cNvPr id="8" name="TextBox 7">
              <a:extLst>
                <a:ext uri="{FF2B5EF4-FFF2-40B4-BE49-F238E27FC236}">
                  <a16:creationId xmlns:a16="http://schemas.microsoft.com/office/drawing/2014/main" id="{8EFDB978-BB3D-DA40-BBEE-0680B13AF230}"/>
                </a:ext>
              </a:extLst>
            </p:cNvPr>
            <p:cNvSpPr txBox="1"/>
            <p:nvPr/>
          </p:nvSpPr>
          <p:spPr>
            <a:xfrm>
              <a:off x="1425891" y="4753730"/>
              <a:ext cx="1653979" cy="369332"/>
            </a:xfrm>
            <a:prstGeom prst="rect">
              <a:avLst/>
            </a:prstGeom>
            <a:noFill/>
          </p:spPr>
          <p:txBody>
            <a:bodyPr wrap="none" rtlCol="0">
              <a:spAutoFit/>
            </a:bodyPr>
            <a:lstStyle/>
            <a:p>
              <a:pPr algn="r"/>
              <a:r>
                <a:rPr lang="en-US" b="1" dirty="0">
                  <a:solidFill>
                    <a:srgbClr val="004C1E"/>
                  </a:solidFill>
                </a:rPr>
                <a:t>Phytoplankton:</a:t>
              </a:r>
            </a:p>
          </p:txBody>
        </p:sp>
        <p:pic>
          <p:nvPicPr>
            <p:cNvPr id="15" name="Picture 14" descr="Company name&#10;&#10;Description automatically generated with medium confidence">
              <a:extLst>
                <a:ext uri="{FF2B5EF4-FFF2-40B4-BE49-F238E27FC236}">
                  <a16:creationId xmlns:a16="http://schemas.microsoft.com/office/drawing/2014/main" id="{810F4016-A6DD-CC46-9CF6-7D6CCF32471B}"/>
                </a:ext>
              </a:extLst>
            </p:cNvPr>
            <p:cNvPicPr>
              <a:picLocks noChangeAspect="1"/>
            </p:cNvPicPr>
            <p:nvPr/>
          </p:nvPicPr>
          <p:blipFill>
            <a:blip r:embed="rId3"/>
            <a:stretch>
              <a:fillRect/>
            </a:stretch>
          </p:blipFill>
          <p:spPr>
            <a:xfrm>
              <a:off x="320422" y="4435089"/>
              <a:ext cx="1000326" cy="992449"/>
            </a:xfrm>
            <a:prstGeom prst="rect">
              <a:avLst/>
            </a:prstGeom>
          </p:spPr>
        </p:pic>
        <p:sp>
          <p:nvSpPr>
            <p:cNvPr id="28" name="TextBox 27">
              <a:extLst>
                <a:ext uri="{FF2B5EF4-FFF2-40B4-BE49-F238E27FC236}">
                  <a16:creationId xmlns:a16="http://schemas.microsoft.com/office/drawing/2014/main" id="{B9D50C4A-C7CC-124F-8FD1-1CF40FB4F039}"/>
                </a:ext>
              </a:extLst>
            </p:cNvPr>
            <p:cNvSpPr txBox="1"/>
            <p:nvPr/>
          </p:nvSpPr>
          <p:spPr>
            <a:xfrm>
              <a:off x="3459700" y="4476731"/>
              <a:ext cx="8567282" cy="923330"/>
            </a:xfrm>
            <a:prstGeom prst="rect">
              <a:avLst/>
            </a:prstGeom>
            <a:noFill/>
          </p:spPr>
          <p:txBody>
            <a:bodyPr wrap="none" rtlCol="0">
              <a:spAutoFit/>
            </a:bodyPr>
            <a:lstStyle/>
            <a:p>
              <a:r>
                <a:rPr lang="en-US" b="1" dirty="0"/>
                <a:t>Inshore: </a:t>
              </a:r>
              <a:r>
                <a:rPr lang="en-US" dirty="0"/>
                <a:t>reduced stratification -&gt; reduced nutrient availability -&gt; </a:t>
              </a:r>
              <a:r>
                <a:rPr lang="en-US" dirty="0">
                  <a:solidFill>
                    <a:srgbClr val="FF0000"/>
                  </a:solidFill>
                </a:rPr>
                <a:t>reduced production</a:t>
              </a:r>
            </a:p>
            <a:p>
              <a:r>
                <a:rPr lang="en-US" b="1" dirty="0"/>
                <a:t>Offshore: </a:t>
              </a:r>
              <a:r>
                <a:rPr lang="en-US" dirty="0"/>
                <a:t>reduced stratification -&gt; increased light exposure -&gt; </a:t>
              </a:r>
              <a:r>
                <a:rPr lang="en-US" dirty="0">
                  <a:solidFill>
                    <a:schemeClr val="accent1"/>
                  </a:solidFill>
                </a:rPr>
                <a:t>increased production</a:t>
              </a:r>
            </a:p>
            <a:p>
              <a:r>
                <a:rPr lang="en-US" b="1" dirty="0"/>
                <a:t>Harmful algae blooms: </a:t>
              </a:r>
              <a:r>
                <a:rPr lang="en-US" dirty="0"/>
                <a:t>a perfect storm of conditions -&gt; a HAB of unprecedented intensity</a:t>
              </a:r>
            </a:p>
          </p:txBody>
        </p:sp>
      </p:grpSp>
      <p:grpSp>
        <p:nvGrpSpPr>
          <p:cNvPr id="4" name="Group 3">
            <a:extLst>
              <a:ext uri="{FF2B5EF4-FFF2-40B4-BE49-F238E27FC236}">
                <a16:creationId xmlns:a16="http://schemas.microsoft.com/office/drawing/2014/main" id="{A7B3BB44-A4CC-BB4B-96A3-305A444D4641}"/>
              </a:ext>
            </a:extLst>
          </p:cNvPr>
          <p:cNvGrpSpPr/>
          <p:nvPr/>
        </p:nvGrpSpPr>
        <p:grpSpPr>
          <a:xfrm>
            <a:off x="320421" y="3256743"/>
            <a:ext cx="9489094" cy="1000327"/>
            <a:chOff x="320421" y="3256743"/>
            <a:chExt cx="9489094" cy="1000327"/>
          </a:xfrm>
        </p:grpSpPr>
        <p:sp>
          <p:nvSpPr>
            <p:cNvPr id="9" name="TextBox 8">
              <a:extLst>
                <a:ext uri="{FF2B5EF4-FFF2-40B4-BE49-F238E27FC236}">
                  <a16:creationId xmlns:a16="http://schemas.microsoft.com/office/drawing/2014/main" id="{338BCFF4-96B0-2A4B-AC4F-2B7B5ECE8724}"/>
                </a:ext>
              </a:extLst>
            </p:cNvPr>
            <p:cNvSpPr txBox="1"/>
            <p:nvPr/>
          </p:nvSpPr>
          <p:spPr>
            <a:xfrm>
              <a:off x="1604777" y="3609081"/>
              <a:ext cx="1454244" cy="369332"/>
            </a:xfrm>
            <a:prstGeom prst="rect">
              <a:avLst/>
            </a:prstGeom>
            <a:noFill/>
          </p:spPr>
          <p:txBody>
            <a:bodyPr wrap="none" rtlCol="0">
              <a:spAutoFit/>
            </a:bodyPr>
            <a:lstStyle/>
            <a:p>
              <a:pPr algn="r"/>
              <a:r>
                <a:rPr lang="en-US" b="1" dirty="0">
                  <a:solidFill>
                    <a:srgbClr val="BE5107"/>
                  </a:solidFill>
                </a:rPr>
                <a:t>Zooplankton:</a:t>
              </a:r>
            </a:p>
          </p:txBody>
        </p:sp>
        <p:pic>
          <p:nvPicPr>
            <p:cNvPr id="17" name="Picture 16" descr="Shape&#10;&#10;Description automatically generated with low confidence">
              <a:extLst>
                <a:ext uri="{FF2B5EF4-FFF2-40B4-BE49-F238E27FC236}">
                  <a16:creationId xmlns:a16="http://schemas.microsoft.com/office/drawing/2014/main" id="{BC06BAD9-B3B0-E443-BF09-02E6B9EEEE17}"/>
                </a:ext>
              </a:extLst>
            </p:cNvPr>
            <p:cNvPicPr>
              <a:picLocks noChangeAspect="1"/>
            </p:cNvPicPr>
            <p:nvPr/>
          </p:nvPicPr>
          <p:blipFill>
            <a:blip r:embed="rId4">
              <a:duotone>
                <a:schemeClr val="accent2">
                  <a:shade val="45000"/>
                  <a:satMod val="135000"/>
                </a:schemeClr>
                <a:prstClr val="white"/>
              </a:duotone>
            </a:blip>
            <a:stretch>
              <a:fillRect/>
            </a:stretch>
          </p:blipFill>
          <p:spPr>
            <a:xfrm>
              <a:off x="320421" y="3256743"/>
              <a:ext cx="1000327" cy="1000327"/>
            </a:xfrm>
            <a:prstGeom prst="rect">
              <a:avLst/>
            </a:prstGeom>
          </p:spPr>
        </p:pic>
        <p:sp>
          <p:nvSpPr>
            <p:cNvPr id="29" name="TextBox 28">
              <a:extLst>
                <a:ext uri="{FF2B5EF4-FFF2-40B4-BE49-F238E27FC236}">
                  <a16:creationId xmlns:a16="http://schemas.microsoft.com/office/drawing/2014/main" id="{A9733466-3CC0-BA43-897F-1FECDD441301}"/>
                </a:ext>
              </a:extLst>
            </p:cNvPr>
            <p:cNvSpPr txBox="1"/>
            <p:nvPr/>
          </p:nvSpPr>
          <p:spPr>
            <a:xfrm>
              <a:off x="3459700" y="3616731"/>
              <a:ext cx="6349815" cy="369332"/>
            </a:xfrm>
            <a:prstGeom prst="rect">
              <a:avLst/>
            </a:prstGeom>
            <a:noFill/>
          </p:spPr>
          <p:txBody>
            <a:bodyPr wrap="none" rtlCol="0">
              <a:spAutoFit/>
            </a:bodyPr>
            <a:lstStyle/>
            <a:p>
              <a:r>
                <a:rPr lang="en-US" dirty="0"/>
                <a:t>Abundance remained high but composition changed dramatically </a:t>
              </a:r>
            </a:p>
          </p:txBody>
        </p:sp>
      </p:grpSp>
      <p:grpSp>
        <p:nvGrpSpPr>
          <p:cNvPr id="5" name="Group 4">
            <a:extLst>
              <a:ext uri="{FF2B5EF4-FFF2-40B4-BE49-F238E27FC236}">
                <a16:creationId xmlns:a16="http://schemas.microsoft.com/office/drawing/2014/main" id="{6FA27C12-55C6-DE4C-B83A-A787EB653635}"/>
              </a:ext>
            </a:extLst>
          </p:cNvPr>
          <p:cNvGrpSpPr/>
          <p:nvPr/>
        </p:nvGrpSpPr>
        <p:grpSpPr>
          <a:xfrm>
            <a:off x="34099" y="2438073"/>
            <a:ext cx="9721808" cy="621774"/>
            <a:chOff x="34099" y="2438073"/>
            <a:chExt cx="9721808" cy="621774"/>
          </a:xfrm>
        </p:grpSpPr>
        <p:sp>
          <p:nvSpPr>
            <p:cNvPr id="10" name="TextBox 9">
              <a:extLst>
                <a:ext uri="{FF2B5EF4-FFF2-40B4-BE49-F238E27FC236}">
                  <a16:creationId xmlns:a16="http://schemas.microsoft.com/office/drawing/2014/main" id="{8A19E559-F5DF-C848-AA33-03872023FEFE}"/>
                </a:ext>
              </a:extLst>
            </p:cNvPr>
            <p:cNvSpPr txBox="1"/>
            <p:nvPr/>
          </p:nvSpPr>
          <p:spPr>
            <a:xfrm>
              <a:off x="1303412" y="2558911"/>
              <a:ext cx="1755609" cy="369332"/>
            </a:xfrm>
            <a:prstGeom prst="rect">
              <a:avLst/>
            </a:prstGeom>
            <a:noFill/>
          </p:spPr>
          <p:txBody>
            <a:bodyPr wrap="none" rtlCol="0">
              <a:spAutoFit/>
            </a:bodyPr>
            <a:lstStyle/>
            <a:p>
              <a:pPr algn="r"/>
              <a:r>
                <a:rPr lang="en-US" b="1" dirty="0">
                  <a:solidFill>
                    <a:srgbClr val="D29500"/>
                  </a:solidFill>
                </a:rPr>
                <a:t>Finfish/shellfish:</a:t>
              </a:r>
            </a:p>
          </p:txBody>
        </p:sp>
        <p:pic>
          <p:nvPicPr>
            <p:cNvPr id="25" name="Picture 24" descr="Shape&#10;&#10;Description automatically generated with low confidence">
              <a:extLst>
                <a:ext uri="{FF2B5EF4-FFF2-40B4-BE49-F238E27FC236}">
                  <a16:creationId xmlns:a16="http://schemas.microsoft.com/office/drawing/2014/main" id="{5A6AC6F3-204B-504A-8E4D-BCF3311BF59B}"/>
                </a:ext>
              </a:extLst>
            </p:cNvPr>
            <p:cNvPicPr>
              <a:picLocks noChangeAspect="1"/>
            </p:cNvPicPr>
            <p:nvPr/>
          </p:nvPicPr>
          <p:blipFill rotWithShape="1">
            <a:blip r:embed="rId5">
              <a:duotone>
                <a:schemeClr val="accent4">
                  <a:shade val="45000"/>
                  <a:satMod val="135000"/>
                </a:schemeClr>
                <a:prstClr val="white"/>
              </a:duotone>
            </a:blip>
            <a:srcRect t="25069" b="25059"/>
            <a:stretch/>
          </p:blipFill>
          <p:spPr>
            <a:xfrm>
              <a:off x="34099" y="2438073"/>
              <a:ext cx="1246747" cy="621774"/>
            </a:xfrm>
            <a:prstGeom prst="rect">
              <a:avLst/>
            </a:prstGeom>
          </p:spPr>
        </p:pic>
        <p:sp>
          <p:nvSpPr>
            <p:cNvPr id="30" name="TextBox 29">
              <a:extLst>
                <a:ext uri="{FF2B5EF4-FFF2-40B4-BE49-F238E27FC236}">
                  <a16:creationId xmlns:a16="http://schemas.microsoft.com/office/drawing/2014/main" id="{CC6B4557-E8FB-4846-A204-6679B9A637CD}"/>
                </a:ext>
              </a:extLst>
            </p:cNvPr>
            <p:cNvSpPr txBox="1"/>
            <p:nvPr/>
          </p:nvSpPr>
          <p:spPr>
            <a:xfrm>
              <a:off x="3402501" y="2558911"/>
              <a:ext cx="6353406" cy="369332"/>
            </a:xfrm>
            <a:prstGeom prst="rect">
              <a:avLst/>
            </a:prstGeom>
            <a:noFill/>
          </p:spPr>
          <p:txBody>
            <a:bodyPr wrap="none" rtlCol="0">
              <a:spAutoFit/>
            </a:bodyPr>
            <a:lstStyle/>
            <a:p>
              <a:r>
                <a:rPr lang="en-US" dirty="0"/>
                <a:t>Poleward range </a:t>
              </a:r>
              <a:r>
                <a:rPr lang="en-US" u="sng" dirty="0"/>
                <a:t>expansions</a:t>
              </a:r>
              <a:r>
                <a:rPr lang="en-US" dirty="0"/>
                <a:t>, both </a:t>
              </a:r>
              <a:r>
                <a:rPr lang="en-US" dirty="0">
                  <a:solidFill>
                    <a:schemeClr val="accent1"/>
                  </a:solidFill>
                </a:rPr>
                <a:t>winners</a:t>
              </a:r>
              <a:r>
                <a:rPr lang="en-US" dirty="0"/>
                <a:t> and </a:t>
              </a:r>
              <a:r>
                <a:rPr lang="en-US" dirty="0">
                  <a:solidFill>
                    <a:srgbClr val="FF0000"/>
                  </a:solidFill>
                </a:rPr>
                <a:t>losers</a:t>
              </a:r>
              <a:r>
                <a:rPr lang="en-US" dirty="0"/>
                <a:t> in production</a:t>
              </a:r>
            </a:p>
          </p:txBody>
        </p:sp>
      </p:grpSp>
      <p:grpSp>
        <p:nvGrpSpPr>
          <p:cNvPr id="6" name="Group 5">
            <a:extLst>
              <a:ext uri="{FF2B5EF4-FFF2-40B4-BE49-F238E27FC236}">
                <a16:creationId xmlns:a16="http://schemas.microsoft.com/office/drawing/2014/main" id="{7CC045F7-6FAD-754D-9D63-A38F39B3116D}"/>
              </a:ext>
            </a:extLst>
          </p:cNvPr>
          <p:cNvGrpSpPr/>
          <p:nvPr/>
        </p:nvGrpSpPr>
        <p:grpSpPr>
          <a:xfrm>
            <a:off x="64839" y="1087925"/>
            <a:ext cx="11962143" cy="1126742"/>
            <a:chOff x="64839" y="1087925"/>
            <a:chExt cx="11962143" cy="1126742"/>
          </a:xfrm>
        </p:grpSpPr>
        <p:sp>
          <p:nvSpPr>
            <p:cNvPr id="11" name="TextBox 10">
              <a:extLst>
                <a:ext uri="{FF2B5EF4-FFF2-40B4-BE49-F238E27FC236}">
                  <a16:creationId xmlns:a16="http://schemas.microsoft.com/office/drawing/2014/main" id="{12CC6CE9-57BE-3A40-A508-76E1B4B56A7D}"/>
                </a:ext>
              </a:extLst>
            </p:cNvPr>
            <p:cNvSpPr txBox="1"/>
            <p:nvPr/>
          </p:nvSpPr>
          <p:spPr>
            <a:xfrm>
              <a:off x="990837" y="1421421"/>
              <a:ext cx="2089033" cy="369332"/>
            </a:xfrm>
            <a:prstGeom prst="rect">
              <a:avLst/>
            </a:prstGeom>
            <a:noFill/>
          </p:spPr>
          <p:txBody>
            <a:bodyPr wrap="none" rtlCol="0">
              <a:spAutoFit/>
            </a:bodyPr>
            <a:lstStyle/>
            <a:p>
              <a:pPr algn="r"/>
              <a:r>
                <a:rPr lang="en-US" b="1" dirty="0"/>
                <a:t>Mammals/seabirds:</a:t>
              </a:r>
            </a:p>
          </p:txBody>
        </p:sp>
        <p:pic>
          <p:nvPicPr>
            <p:cNvPr id="23" name="Picture 22" descr="A picture containing silhouette, outdoor object&#10;&#10;Description automatically generated">
              <a:extLst>
                <a:ext uri="{FF2B5EF4-FFF2-40B4-BE49-F238E27FC236}">
                  <a16:creationId xmlns:a16="http://schemas.microsoft.com/office/drawing/2014/main" id="{9FFE8BFA-6027-194C-B4BA-6C5F50F8AACD}"/>
                </a:ext>
              </a:extLst>
            </p:cNvPr>
            <p:cNvPicPr>
              <a:picLocks noChangeAspect="1"/>
            </p:cNvPicPr>
            <p:nvPr/>
          </p:nvPicPr>
          <p:blipFill>
            <a:blip r:embed="rId6">
              <a:duotone>
                <a:prstClr val="black"/>
                <a:srgbClr val="7030A0">
                  <a:tint val="45000"/>
                  <a:satMod val="400000"/>
                </a:srgbClr>
              </a:duotone>
            </a:blip>
            <a:stretch>
              <a:fillRect/>
            </a:stretch>
          </p:blipFill>
          <p:spPr>
            <a:xfrm>
              <a:off x="64839" y="1087925"/>
              <a:ext cx="952058" cy="952058"/>
            </a:xfrm>
            <a:prstGeom prst="rect">
              <a:avLst/>
            </a:prstGeom>
          </p:spPr>
        </p:pic>
        <p:sp>
          <p:nvSpPr>
            <p:cNvPr id="31" name="TextBox 30">
              <a:extLst>
                <a:ext uri="{FF2B5EF4-FFF2-40B4-BE49-F238E27FC236}">
                  <a16:creationId xmlns:a16="http://schemas.microsoft.com/office/drawing/2014/main" id="{9D188B6D-847F-AC47-8365-7A63DF43E23D}"/>
                </a:ext>
              </a:extLst>
            </p:cNvPr>
            <p:cNvSpPr txBox="1"/>
            <p:nvPr/>
          </p:nvSpPr>
          <p:spPr>
            <a:xfrm>
              <a:off x="3402501" y="1291337"/>
              <a:ext cx="8624481" cy="923330"/>
            </a:xfrm>
            <a:prstGeom prst="rect">
              <a:avLst/>
            </a:prstGeom>
            <a:noFill/>
          </p:spPr>
          <p:txBody>
            <a:bodyPr wrap="square" rtlCol="0">
              <a:spAutoFit/>
            </a:bodyPr>
            <a:lstStyle/>
            <a:p>
              <a:r>
                <a:rPr lang="en-US" b="1" dirty="0"/>
                <a:t>Mammals: </a:t>
              </a:r>
              <a:r>
                <a:rPr lang="en-US" dirty="0"/>
                <a:t>Unusual mortality events due to juvenile starvation, increased entanglements</a:t>
              </a:r>
            </a:p>
            <a:p>
              <a:r>
                <a:rPr lang="en-US" b="1" dirty="0"/>
                <a:t>Seabirds:</a:t>
              </a:r>
              <a:r>
                <a:rPr lang="en-US" dirty="0"/>
                <a:t> Mass mortality events due to starvation through trophic cascades</a:t>
              </a:r>
              <a:endParaRPr lang="en-US" b="1" dirty="0"/>
            </a:p>
            <a:p>
              <a:endParaRPr lang="en-US" dirty="0"/>
            </a:p>
          </p:txBody>
        </p:sp>
      </p:grpSp>
    </p:spTree>
    <p:extLst>
      <p:ext uri="{BB962C8B-B14F-4D97-AF65-F5344CB8AC3E}">
        <p14:creationId xmlns:p14="http://schemas.microsoft.com/office/powerpoint/2010/main" val="390423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527AF-0297-2045-924E-37777B596C83}"/>
              </a:ext>
            </a:extLst>
          </p:cNvPr>
          <p:cNvSpPr txBox="1"/>
          <p:nvPr/>
        </p:nvSpPr>
        <p:spPr>
          <a:xfrm>
            <a:off x="8366234" y="6150114"/>
            <a:ext cx="3825765" cy="707886"/>
          </a:xfrm>
          <a:prstGeom prst="rect">
            <a:avLst/>
          </a:prstGeom>
          <a:noFill/>
        </p:spPr>
        <p:txBody>
          <a:bodyPr wrap="square">
            <a:spAutoFit/>
          </a:bodyPr>
          <a:lstStyle/>
          <a:p>
            <a:pPr algn="r" rtl="0">
              <a:spcBef>
                <a:spcPts val="0"/>
              </a:spcBef>
              <a:spcAft>
                <a:spcPts val="0"/>
              </a:spcAft>
            </a:pPr>
            <a:r>
              <a:rPr lang="en-US" sz="2000" b="0" i="0" u="none" strike="noStrike" dirty="0">
                <a:solidFill>
                  <a:srgbClr val="666666"/>
                </a:solidFill>
                <a:effectLst/>
                <a:latin typeface="Calibri" panose="020F0502020204030204" pitchFamily="34" charset="0"/>
                <a:cs typeface="Calibri" panose="020F0502020204030204" pitchFamily="34" charset="0"/>
              </a:rPr>
              <a:t>Based on </a:t>
            </a:r>
          </a:p>
          <a:p>
            <a:pPr algn="r" rtl="0">
              <a:spcBef>
                <a:spcPts val="0"/>
              </a:spcBef>
              <a:spcAft>
                <a:spcPts val="0"/>
              </a:spcAft>
            </a:pPr>
            <a:r>
              <a:rPr lang="en-US" sz="2000" b="0" i="0" u="none" strike="noStrike" dirty="0">
                <a:solidFill>
                  <a:srgbClr val="666666"/>
                </a:solidFill>
                <a:effectLst/>
                <a:latin typeface="Calibri" panose="020F0502020204030204" pitchFamily="34" charset="0"/>
                <a:cs typeface="Calibri" panose="020F0502020204030204" pitchFamily="34" charset="0"/>
              </a:rPr>
              <a:t>PACFIN fisheries landings data</a:t>
            </a:r>
            <a:endParaRPr lang="en-US" sz="2000" dirty="0">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683721C9-5FDB-C945-AA4F-26B6CCE76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DD63E6-54C4-1B43-8B93-2CBADF1EA4B9}"/>
              </a:ext>
            </a:extLst>
          </p:cNvPr>
          <p:cNvSpPr txBox="1"/>
          <p:nvPr/>
        </p:nvSpPr>
        <p:spPr>
          <a:xfrm>
            <a:off x="6756400" y="0"/>
            <a:ext cx="5435600" cy="1569660"/>
          </a:xfrm>
          <a:prstGeom prst="rect">
            <a:avLst/>
          </a:prstGeom>
          <a:noFill/>
        </p:spPr>
        <p:txBody>
          <a:bodyPr wrap="square">
            <a:spAutoFit/>
          </a:bodyPr>
          <a:lstStyle/>
          <a:p>
            <a:pPr algn="r" rtl="0">
              <a:spcBef>
                <a:spcPts val="0"/>
              </a:spcBef>
              <a:spcAft>
                <a:spcPts val="0"/>
              </a:spcAft>
            </a:pPr>
            <a:r>
              <a:rPr lang="en-US" sz="3200" b="1" dirty="0">
                <a:solidFill>
                  <a:schemeClr val="accent1"/>
                </a:solidFill>
                <a:latin typeface="Calibri" panose="020F0502020204030204" pitchFamily="34" charset="0"/>
                <a:cs typeface="Calibri" panose="020F0502020204030204" pitchFamily="34" charset="0"/>
              </a:rPr>
              <a:t>Winners</a:t>
            </a:r>
            <a:r>
              <a:rPr lang="en-US" sz="3200" b="1" dirty="0">
                <a:solidFill>
                  <a:srgbClr val="000000"/>
                </a:solidFill>
                <a:latin typeface="Calibri" panose="020F0502020204030204" pitchFamily="34" charset="0"/>
                <a:cs typeface="Calibri" panose="020F0502020204030204" pitchFamily="34" charset="0"/>
              </a:rPr>
              <a:t> and </a:t>
            </a:r>
            <a:r>
              <a:rPr lang="en-US" sz="3200" b="1" dirty="0">
                <a:solidFill>
                  <a:srgbClr val="FF0000"/>
                </a:solidFill>
                <a:latin typeface="Calibri" panose="020F0502020204030204" pitchFamily="34" charset="0"/>
                <a:cs typeface="Calibri" panose="020F0502020204030204" pitchFamily="34" charset="0"/>
              </a:rPr>
              <a:t>losers</a:t>
            </a:r>
            <a:r>
              <a:rPr lang="en-US" sz="3200" b="1" dirty="0">
                <a:solidFill>
                  <a:srgbClr val="000000"/>
                </a:solidFill>
                <a:latin typeface="Calibri" panose="020F0502020204030204" pitchFamily="34" charset="0"/>
                <a:cs typeface="Calibri" panose="020F0502020204030204" pitchFamily="34" charset="0"/>
              </a:rPr>
              <a:t>:</a:t>
            </a:r>
          </a:p>
          <a:p>
            <a:pPr algn="r" rtl="0">
              <a:spcBef>
                <a:spcPts val="0"/>
              </a:spcBef>
              <a:spcAft>
                <a:spcPts val="0"/>
              </a:spcAft>
            </a:pPr>
            <a:r>
              <a:rPr lang="en-US" sz="3200" dirty="0">
                <a:solidFill>
                  <a:srgbClr val="000000"/>
                </a:solidFill>
                <a:latin typeface="Calibri" panose="020F0502020204030204" pitchFamily="34" charset="0"/>
                <a:cs typeface="Calibri" panose="020F0502020204030204" pitchFamily="34" charset="0"/>
              </a:rPr>
              <a:t>Change in fisheries revenues during the marine heatwave</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2470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EA22B1-7B88-5A47-8123-4AED5E5B0C9C}"/>
              </a:ext>
            </a:extLst>
          </p:cNvPr>
          <p:cNvSpPr txBox="1"/>
          <p:nvPr/>
        </p:nvSpPr>
        <p:spPr>
          <a:xfrm>
            <a:off x="126606" y="91822"/>
            <a:ext cx="2816291" cy="584775"/>
          </a:xfrm>
          <a:prstGeom prst="rect">
            <a:avLst/>
          </a:prstGeom>
          <a:noFill/>
        </p:spPr>
        <p:txBody>
          <a:bodyPr wrap="square">
            <a:spAutoFit/>
          </a:bodyPr>
          <a:lstStyle/>
          <a:p>
            <a:pPr rtl="0">
              <a:spcBef>
                <a:spcPts val="0"/>
              </a:spcBef>
              <a:spcAft>
                <a:spcPts val="0"/>
              </a:spcAft>
            </a:pPr>
            <a:r>
              <a:rPr lang="en-US" sz="3200" b="1" i="0" u="none" strike="noStrike" dirty="0">
                <a:solidFill>
                  <a:srgbClr val="000000"/>
                </a:solidFill>
                <a:effectLst/>
                <a:latin typeface="Calibri" panose="020F0502020204030204" pitchFamily="34" charset="0"/>
                <a:cs typeface="Calibri" panose="020F0502020204030204" pitchFamily="34" charset="0"/>
              </a:rPr>
              <a:t>Case studies</a:t>
            </a:r>
            <a:endParaRPr lang="en-US" sz="3200" b="0" dirty="0">
              <a:effectLst/>
              <a:latin typeface="Calibri" panose="020F0502020204030204" pitchFamily="34" charset="0"/>
              <a:cs typeface="Calibri" panose="020F0502020204030204" pitchFamily="34" charset="0"/>
            </a:endParaRPr>
          </a:p>
        </p:txBody>
      </p:sp>
      <p:pic>
        <p:nvPicPr>
          <p:cNvPr id="24" name="Picture 23" descr="Text&#10;&#10;Description automatically generated with medium confidence">
            <a:extLst>
              <a:ext uri="{FF2B5EF4-FFF2-40B4-BE49-F238E27FC236}">
                <a16:creationId xmlns:a16="http://schemas.microsoft.com/office/drawing/2014/main" id="{0D307314-E3CD-BA4B-9953-F702F832317D}"/>
              </a:ext>
            </a:extLst>
          </p:cNvPr>
          <p:cNvPicPr>
            <a:picLocks noChangeAspect="1"/>
          </p:cNvPicPr>
          <p:nvPr/>
        </p:nvPicPr>
        <p:blipFill>
          <a:blip r:embed="rId2"/>
          <a:stretch>
            <a:fillRect/>
          </a:stretch>
        </p:blipFill>
        <p:spPr>
          <a:xfrm>
            <a:off x="692727" y="784901"/>
            <a:ext cx="10806545" cy="6073099"/>
          </a:xfrm>
          <a:prstGeom prst="rect">
            <a:avLst/>
          </a:prstGeom>
        </p:spPr>
      </p:pic>
    </p:spTree>
    <p:extLst>
      <p:ext uri="{BB962C8B-B14F-4D97-AF65-F5344CB8AC3E}">
        <p14:creationId xmlns:p14="http://schemas.microsoft.com/office/powerpoint/2010/main" val="3443182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EA22B1-7B88-5A47-8123-4AED5E5B0C9C}"/>
              </a:ext>
            </a:extLst>
          </p:cNvPr>
          <p:cNvSpPr txBox="1"/>
          <p:nvPr/>
        </p:nvSpPr>
        <p:spPr>
          <a:xfrm>
            <a:off x="147627" y="312539"/>
            <a:ext cx="12192000" cy="584775"/>
          </a:xfrm>
          <a:prstGeom prst="rect">
            <a:avLst/>
          </a:prstGeom>
          <a:noFill/>
        </p:spPr>
        <p:txBody>
          <a:bodyPr wrap="square">
            <a:spAutoFit/>
          </a:bodyPr>
          <a:lstStyle/>
          <a:p>
            <a:pPr rtl="0">
              <a:spcBef>
                <a:spcPts val="0"/>
              </a:spcBef>
              <a:spcAft>
                <a:spcPts val="0"/>
              </a:spcAft>
            </a:pPr>
            <a:r>
              <a:rPr lang="en-US" sz="3200" b="1" i="0" u="none" strike="noStrike" dirty="0">
                <a:solidFill>
                  <a:srgbClr val="000000"/>
                </a:solidFill>
                <a:effectLst/>
                <a:latin typeface="Calibri" panose="020F0502020204030204" pitchFamily="34" charset="0"/>
                <a:cs typeface="Calibri" panose="020F0502020204030204" pitchFamily="34" charset="0"/>
              </a:rPr>
              <a:t>Preliminary management takeaways</a:t>
            </a:r>
            <a:endParaRPr lang="en-US" sz="3200" b="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376410C-4F88-FE48-B3D5-0F1666C0C7E3}"/>
              </a:ext>
            </a:extLst>
          </p:cNvPr>
          <p:cNvSpPr txBox="1"/>
          <p:nvPr/>
        </p:nvSpPr>
        <p:spPr>
          <a:xfrm>
            <a:off x="374073" y="1143000"/>
            <a:ext cx="11710554" cy="4401205"/>
          </a:xfrm>
          <a:prstGeom prst="rect">
            <a:avLst/>
          </a:prstGeom>
          <a:noFill/>
        </p:spPr>
        <p:txBody>
          <a:bodyPr wrap="square" rtlCol="0">
            <a:spAutoFit/>
          </a:bodyPr>
          <a:lstStyle/>
          <a:p>
            <a:r>
              <a:rPr lang="en-US" sz="2000" b="1" dirty="0"/>
              <a:t>Stock assessment</a:t>
            </a:r>
          </a:p>
          <a:p>
            <a:pPr marL="285750" indent="-285750">
              <a:buFont typeface="Arial" panose="020B0604020202020204" pitchFamily="34" charset="0"/>
              <a:buChar char="•"/>
            </a:pPr>
            <a:r>
              <a:rPr lang="en-US" sz="2000" dirty="0"/>
              <a:t>Increase integration of ecosystem considerations such as environmentally-driven recruitment, time-varying mortality, or spatial structure (</a:t>
            </a:r>
            <a:r>
              <a:rPr lang="en-US" sz="2000" dirty="0">
                <a:solidFill>
                  <a:srgbClr val="FF0000"/>
                </a:solidFill>
              </a:rPr>
              <a:t>Pacific hake</a:t>
            </a:r>
            <a:r>
              <a:rPr lang="en-US" sz="2000" dirty="0"/>
              <a:t>)</a:t>
            </a:r>
          </a:p>
          <a:p>
            <a:pPr marL="285750" indent="-285750">
              <a:buFont typeface="Arial" panose="020B0604020202020204" pitchFamily="34" charset="0"/>
              <a:buChar char="•"/>
            </a:pPr>
            <a:r>
              <a:rPr lang="en-US" sz="2000" dirty="0"/>
              <a:t>Increase international coordination to ensure that shifting availability is not conflated with increased productivity (</a:t>
            </a:r>
            <a:r>
              <a:rPr lang="en-US" sz="2000" dirty="0">
                <a:solidFill>
                  <a:schemeClr val="accent1"/>
                </a:solidFill>
              </a:rPr>
              <a:t>Bluefin tuna</a:t>
            </a:r>
            <a:r>
              <a:rPr lang="en-US" sz="2000" dirty="0"/>
              <a:t>)</a:t>
            </a:r>
          </a:p>
          <a:p>
            <a:pPr marL="285750" indent="-285750">
              <a:buFont typeface="Arial" panose="020B0604020202020204" pitchFamily="34" charset="0"/>
              <a:buChar char="•"/>
            </a:pPr>
            <a:endParaRPr lang="en-US" sz="2000" dirty="0">
              <a:solidFill>
                <a:srgbClr val="FF0000"/>
              </a:solidFill>
            </a:endParaRPr>
          </a:p>
          <a:p>
            <a:r>
              <a:rPr lang="en-US" sz="2000" b="1" dirty="0"/>
              <a:t>Fisheries management</a:t>
            </a:r>
          </a:p>
          <a:p>
            <a:pPr marL="285750" indent="-285750">
              <a:buFont typeface="Arial" panose="020B0604020202020204" pitchFamily="34" charset="0"/>
              <a:buChar char="•"/>
            </a:pPr>
            <a:r>
              <a:rPr lang="en-US" sz="2000" dirty="0"/>
              <a:t>Increase precaution to buffer against scientific uncertainty </a:t>
            </a:r>
            <a:r>
              <a:rPr lang="en-US" sz="2000" dirty="0">
                <a:solidFill>
                  <a:srgbClr val="FF0000"/>
                </a:solidFill>
              </a:rPr>
              <a:t>(Chinook salmon)</a:t>
            </a:r>
          </a:p>
          <a:p>
            <a:pPr marL="285750" indent="-285750">
              <a:buFont typeface="Arial" panose="020B0604020202020204" pitchFamily="34" charset="0"/>
              <a:buChar char="•"/>
            </a:pPr>
            <a:r>
              <a:rPr lang="en-US" sz="2000" dirty="0"/>
              <a:t>Increase flexibility to and preparation for surprises such as explosions in choke species </a:t>
            </a:r>
            <a:r>
              <a:rPr lang="en-US" sz="2000" dirty="0">
                <a:solidFill>
                  <a:schemeClr val="accent1"/>
                </a:solidFill>
              </a:rPr>
              <a:t>(Short-belly rockfish)</a:t>
            </a:r>
          </a:p>
          <a:p>
            <a:pPr marL="285750" indent="-285750">
              <a:buFont typeface="Arial" panose="020B0604020202020204" pitchFamily="34" charset="0"/>
              <a:buChar char="•"/>
            </a:pPr>
            <a:r>
              <a:rPr lang="en-US" sz="2000" dirty="0"/>
              <a:t>Increase monitoring to enable efficient management of climate risks </a:t>
            </a:r>
            <a:r>
              <a:rPr lang="en-US" sz="2000" dirty="0">
                <a:solidFill>
                  <a:srgbClr val="FF0000"/>
                </a:solidFill>
              </a:rPr>
              <a:t>(Dungeness crab)</a:t>
            </a:r>
          </a:p>
          <a:p>
            <a:pPr marL="285750" indent="-285750">
              <a:buFont typeface="Arial" panose="020B0604020202020204" pitchFamily="34" charset="0"/>
              <a:buChar char="•"/>
            </a:pPr>
            <a:endParaRPr lang="en-US" sz="2000" dirty="0">
              <a:solidFill>
                <a:srgbClr val="FF0000"/>
              </a:solidFill>
            </a:endParaRPr>
          </a:p>
          <a:p>
            <a:r>
              <a:rPr lang="en-US" sz="2000" b="1" dirty="0"/>
              <a:t>Socio-economic resilience</a:t>
            </a:r>
          </a:p>
          <a:p>
            <a:pPr marL="342900" indent="-342900">
              <a:buFont typeface="Arial" panose="020B0604020202020204" pitchFamily="34" charset="0"/>
              <a:buChar char="•"/>
            </a:pPr>
            <a:r>
              <a:rPr lang="en-US" sz="2000" dirty="0"/>
              <a:t>Promote flexible infrastructure so climate winners can compensate for climate losers (</a:t>
            </a:r>
            <a:r>
              <a:rPr lang="en-US" sz="2000" dirty="0">
                <a:solidFill>
                  <a:schemeClr val="accent1"/>
                </a:solidFill>
              </a:rPr>
              <a:t>Market squid</a:t>
            </a:r>
            <a:r>
              <a:rPr lang="en-US" sz="2000" dirty="0"/>
              <a:t>)</a:t>
            </a:r>
          </a:p>
          <a:p>
            <a:pPr marL="342900" indent="-342900">
              <a:buFont typeface="Arial" panose="020B0604020202020204" pitchFamily="34" charset="0"/>
              <a:buChar char="•"/>
            </a:pPr>
            <a:r>
              <a:rPr lang="en-US" sz="2000" dirty="0"/>
              <a:t>Strengthen participatory governance to develop tractable solutions </a:t>
            </a:r>
            <a:r>
              <a:rPr lang="en-US" sz="2000" dirty="0">
                <a:solidFill>
                  <a:srgbClr val="FF0000"/>
                </a:solidFill>
              </a:rPr>
              <a:t>(Dungeness crab)</a:t>
            </a:r>
          </a:p>
        </p:txBody>
      </p:sp>
    </p:spTree>
    <p:extLst>
      <p:ext uri="{BB962C8B-B14F-4D97-AF65-F5344CB8AC3E}">
        <p14:creationId xmlns:p14="http://schemas.microsoft.com/office/powerpoint/2010/main" val="136312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Image result for global temperature map">
            <a:extLst>
              <a:ext uri="{FF2B5EF4-FFF2-40B4-BE49-F238E27FC236}">
                <a16:creationId xmlns:a16="http://schemas.microsoft.com/office/drawing/2014/main" id="{9935CF36-AEAC-4B80-A394-03A57BFFBA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242"/>
          <a:stretch/>
        </p:blipFill>
        <p:spPr bwMode="auto">
          <a:xfrm>
            <a:off x="3687098" y="1103835"/>
            <a:ext cx="8504902" cy="57541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global temperature map">
            <a:extLst>
              <a:ext uri="{FF2B5EF4-FFF2-40B4-BE49-F238E27FC236}">
                <a16:creationId xmlns:a16="http://schemas.microsoft.com/office/drawing/2014/main" id="{D393F3D8-FC1E-41F3-9B0A-0A4EC9F22E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758"/>
          <a:stretch/>
        </p:blipFill>
        <p:spPr bwMode="auto">
          <a:xfrm>
            <a:off x="0" y="1103834"/>
            <a:ext cx="3687097" cy="57541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map&#10;&#10;Description generated with high confidence">
            <a:extLst>
              <a:ext uri="{FF2B5EF4-FFF2-40B4-BE49-F238E27FC236}">
                <a16:creationId xmlns:a16="http://schemas.microsoft.com/office/drawing/2014/main" id="{199B9DE0-E86C-4071-90BC-B43BD7C8E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548" y="1422521"/>
            <a:ext cx="2098353" cy="1673294"/>
          </a:xfrm>
          <a:prstGeom prst="rect">
            <a:avLst/>
          </a:prstGeom>
          <a:ln w="25400">
            <a:solidFill>
              <a:schemeClr val="tx1"/>
            </a:solidFill>
          </a:ln>
        </p:spPr>
      </p:pic>
      <p:pic>
        <p:nvPicPr>
          <p:cNvPr id="5" name="Picture 4" descr="A close up of a mountain&#10;&#10;Description generated with high confidence">
            <a:extLst>
              <a:ext uri="{FF2B5EF4-FFF2-40B4-BE49-F238E27FC236}">
                <a16:creationId xmlns:a16="http://schemas.microsoft.com/office/drawing/2014/main" id="{43AE570E-71B2-42C9-9407-79A7E44EB554}"/>
              </a:ext>
            </a:extLst>
          </p:cNvPr>
          <p:cNvPicPr>
            <a:picLocks noChangeAspect="1"/>
          </p:cNvPicPr>
          <p:nvPr/>
        </p:nvPicPr>
        <p:blipFill rotWithShape="1">
          <a:blip r:embed="rId4">
            <a:extLst>
              <a:ext uri="{28A0092B-C50C-407E-A947-70E740481C1C}">
                <a14:useLocalDpi xmlns:a14="http://schemas.microsoft.com/office/drawing/2010/main" val="0"/>
              </a:ext>
            </a:extLst>
          </a:blip>
          <a:srcRect l="7964" r="7964"/>
          <a:stretch/>
        </p:blipFill>
        <p:spPr>
          <a:xfrm>
            <a:off x="8250663" y="4517896"/>
            <a:ext cx="2110151" cy="1673294"/>
          </a:xfrm>
          <a:prstGeom prst="rect">
            <a:avLst/>
          </a:prstGeom>
          <a:ln w="25400">
            <a:solidFill>
              <a:schemeClr val="dk1"/>
            </a:solidFill>
          </a:ln>
        </p:spPr>
      </p:pic>
      <p:pic>
        <p:nvPicPr>
          <p:cNvPr id="6" name="Picture 5" descr="A close up of a tree&#10;&#10;Description generated with very high confidence">
            <a:extLst>
              <a:ext uri="{FF2B5EF4-FFF2-40B4-BE49-F238E27FC236}">
                <a16:creationId xmlns:a16="http://schemas.microsoft.com/office/drawing/2014/main" id="{1A2E8871-5960-41F7-8D38-B34CD2832960}"/>
              </a:ext>
            </a:extLst>
          </p:cNvPr>
          <p:cNvPicPr>
            <a:picLocks noChangeAspect="1"/>
          </p:cNvPicPr>
          <p:nvPr/>
        </p:nvPicPr>
        <p:blipFill rotWithShape="1">
          <a:blip r:embed="rId5">
            <a:extLst>
              <a:ext uri="{28A0092B-C50C-407E-A947-70E740481C1C}">
                <a14:useLocalDpi xmlns:a14="http://schemas.microsoft.com/office/drawing/2010/main" val="0"/>
              </a:ext>
            </a:extLst>
          </a:blip>
          <a:srcRect r="29380"/>
          <a:stretch/>
        </p:blipFill>
        <p:spPr>
          <a:xfrm>
            <a:off x="1398385" y="3822162"/>
            <a:ext cx="2098353" cy="1663939"/>
          </a:xfrm>
          <a:prstGeom prst="rect">
            <a:avLst/>
          </a:prstGeom>
          <a:ln w="25400">
            <a:solidFill>
              <a:schemeClr val="dk1"/>
            </a:solidFill>
          </a:ln>
        </p:spPr>
      </p:pic>
      <p:pic>
        <p:nvPicPr>
          <p:cNvPr id="7" name="Picture 6" descr="A small boat in a large body of water&#10;&#10;Description generated with very high confidence">
            <a:extLst>
              <a:ext uri="{FF2B5EF4-FFF2-40B4-BE49-F238E27FC236}">
                <a16:creationId xmlns:a16="http://schemas.microsoft.com/office/drawing/2014/main" id="{053134D9-5A44-44E4-A51A-D904C0B1A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4515" y="1765061"/>
            <a:ext cx="2098353" cy="1663939"/>
          </a:xfrm>
          <a:prstGeom prst="rect">
            <a:avLst/>
          </a:prstGeom>
          <a:ln w="25400">
            <a:solidFill>
              <a:schemeClr val="dk1"/>
            </a:solidFill>
          </a:ln>
        </p:spPr>
      </p:pic>
      <p:pic>
        <p:nvPicPr>
          <p:cNvPr id="8" name="Picture 7" descr="A picture containing smoke, water, sky, steam&#10;&#10;Description generated with very high confidence">
            <a:extLst>
              <a:ext uri="{FF2B5EF4-FFF2-40B4-BE49-F238E27FC236}">
                <a16:creationId xmlns:a16="http://schemas.microsoft.com/office/drawing/2014/main" id="{841F0101-B52B-4651-AB26-7B2A797BEEDC}"/>
              </a:ext>
            </a:extLst>
          </p:cNvPr>
          <p:cNvPicPr>
            <a:picLocks noChangeAspect="1"/>
          </p:cNvPicPr>
          <p:nvPr/>
        </p:nvPicPr>
        <p:blipFill rotWithShape="1">
          <a:blip r:embed="rId7">
            <a:extLst>
              <a:ext uri="{28A0092B-C50C-407E-A947-70E740481C1C}">
                <a14:useLocalDpi xmlns:a14="http://schemas.microsoft.com/office/drawing/2010/main" val="0"/>
              </a:ext>
            </a:extLst>
          </a:blip>
          <a:srcRect l="15866" r="12799"/>
          <a:stretch/>
        </p:blipFill>
        <p:spPr>
          <a:xfrm>
            <a:off x="4030406" y="4846159"/>
            <a:ext cx="2110151" cy="1663940"/>
          </a:xfrm>
          <a:prstGeom prst="rect">
            <a:avLst/>
          </a:prstGeom>
          <a:ln w="25400">
            <a:solidFill>
              <a:schemeClr val="dk1"/>
            </a:solidFill>
          </a:ln>
        </p:spPr>
      </p:pic>
      <p:sp>
        <p:nvSpPr>
          <p:cNvPr id="10" name="TextBox 9">
            <a:extLst>
              <a:ext uri="{FF2B5EF4-FFF2-40B4-BE49-F238E27FC236}">
                <a16:creationId xmlns:a16="http://schemas.microsoft.com/office/drawing/2014/main" id="{D649CE42-6EB8-40BE-AB13-ECDD19455AE9}"/>
              </a:ext>
            </a:extLst>
          </p:cNvPr>
          <p:cNvSpPr txBox="1"/>
          <p:nvPr/>
        </p:nvSpPr>
        <p:spPr>
          <a:xfrm>
            <a:off x="1580614" y="1099139"/>
            <a:ext cx="2624219" cy="369332"/>
          </a:xfrm>
          <a:prstGeom prst="rect">
            <a:avLst/>
          </a:prstGeom>
          <a:noFill/>
        </p:spPr>
        <p:txBody>
          <a:bodyPr wrap="square" rtlCol="0">
            <a:spAutoFit/>
          </a:bodyPr>
          <a:lstStyle/>
          <a:p>
            <a:pPr algn="ctr"/>
            <a:r>
              <a:rPr lang="en-US" b="1" dirty="0">
                <a:solidFill>
                  <a:schemeClr val="bg1"/>
                </a:solidFill>
              </a:rPr>
              <a:t>Marine heatwaves</a:t>
            </a:r>
          </a:p>
        </p:txBody>
      </p:sp>
      <p:sp>
        <p:nvSpPr>
          <p:cNvPr id="11" name="TextBox 10">
            <a:extLst>
              <a:ext uri="{FF2B5EF4-FFF2-40B4-BE49-F238E27FC236}">
                <a16:creationId xmlns:a16="http://schemas.microsoft.com/office/drawing/2014/main" id="{870A3D97-ABA0-4609-84C4-11780874887D}"/>
              </a:ext>
            </a:extLst>
          </p:cNvPr>
          <p:cNvSpPr txBox="1"/>
          <p:nvPr/>
        </p:nvSpPr>
        <p:spPr>
          <a:xfrm>
            <a:off x="1148097" y="3476448"/>
            <a:ext cx="2624219" cy="369332"/>
          </a:xfrm>
          <a:prstGeom prst="rect">
            <a:avLst/>
          </a:prstGeom>
          <a:noFill/>
        </p:spPr>
        <p:txBody>
          <a:bodyPr wrap="square" rtlCol="0">
            <a:spAutoFit/>
          </a:bodyPr>
          <a:lstStyle/>
          <a:p>
            <a:pPr algn="ctr"/>
            <a:r>
              <a:rPr lang="en-US" b="1" dirty="0">
                <a:solidFill>
                  <a:schemeClr val="bg1"/>
                </a:solidFill>
              </a:rPr>
              <a:t>Drought, habitat loss, etc.</a:t>
            </a:r>
          </a:p>
        </p:txBody>
      </p:sp>
      <p:sp>
        <p:nvSpPr>
          <p:cNvPr id="12" name="TextBox 11">
            <a:extLst>
              <a:ext uri="{FF2B5EF4-FFF2-40B4-BE49-F238E27FC236}">
                <a16:creationId xmlns:a16="http://schemas.microsoft.com/office/drawing/2014/main" id="{7C61219E-4A46-4165-B4AF-F98B2E817682}"/>
              </a:ext>
            </a:extLst>
          </p:cNvPr>
          <p:cNvSpPr txBox="1"/>
          <p:nvPr/>
        </p:nvSpPr>
        <p:spPr>
          <a:xfrm>
            <a:off x="4030406" y="4490074"/>
            <a:ext cx="2124659" cy="369332"/>
          </a:xfrm>
          <a:prstGeom prst="rect">
            <a:avLst/>
          </a:prstGeom>
          <a:noFill/>
        </p:spPr>
        <p:txBody>
          <a:bodyPr wrap="square" rtlCol="0">
            <a:spAutoFit/>
          </a:bodyPr>
          <a:lstStyle/>
          <a:p>
            <a:pPr algn="ctr"/>
            <a:r>
              <a:rPr lang="en-US" b="1" dirty="0">
                <a:solidFill>
                  <a:schemeClr val="bg1"/>
                </a:solidFill>
              </a:rPr>
              <a:t>Deepwater Horizon</a:t>
            </a:r>
          </a:p>
        </p:txBody>
      </p:sp>
      <p:sp>
        <p:nvSpPr>
          <p:cNvPr id="13" name="TextBox 12">
            <a:extLst>
              <a:ext uri="{FF2B5EF4-FFF2-40B4-BE49-F238E27FC236}">
                <a16:creationId xmlns:a16="http://schemas.microsoft.com/office/drawing/2014/main" id="{E551B457-15EA-4E28-A8C0-F260EC4B0300}"/>
              </a:ext>
            </a:extLst>
          </p:cNvPr>
          <p:cNvSpPr txBox="1"/>
          <p:nvPr/>
        </p:nvSpPr>
        <p:spPr>
          <a:xfrm>
            <a:off x="8228458" y="4178528"/>
            <a:ext cx="2132356" cy="369332"/>
          </a:xfrm>
          <a:prstGeom prst="rect">
            <a:avLst/>
          </a:prstGeom>
          <a:noFill/>
        </p:spPr>
        <p:txBody>
          <a:bodyPr wrap="square" rtlCol="0">
            <a:spAutoFit/>
          </a:bodyPr>
          <a:lstStyle/>
          <a:p>
            <a:pPr algn="ctr"/>
            <a:r>
              <a:rPr lang="en-US" b="1" dirty="0">
                <a:solidFill>
                  <a:schemeClr val="bg1"/>
                </a:solidFill>
              </a:rPr>
              <a:t>Hurricanes</a:t>
            </a:r>
          </a:p>
        </p:txBody>
      </p:sp>
      <p:sp>
        <p:nvSpPr>
          <p:cNvPr id="14" name="TextBox 13">
            <a:extLst>
              <a:ext uri="{FF2B5EF4-FFF2-40B4-BE49-F238E27FC236}">
                <a16:creationId xmlns:a16="http://schemas.microsoft.com/office/drawing/2014/main" id="{4A79B265-5E4B-4872-9792-14EC230289F9}"/>
              </a:ext>
            </a:extLst>
          </p:cNvPr>
          <p:cNvSpPr txBox="1"/>
          <p:nvPr/>
        </p:nvSpPr>
        <p:spPr>
          <a:xfrm>
            <a:off x="8447892" y="1409427"/>
            <a:ext cx="2631597" cy="369332"/>
          </a:xfrm>
          <a:prstGeom prst="rect">
            <a:avLst/>
          </a:prstGeom>
          <a:noFill/>
        </p:spPr>
        <p:txBody>
          <a:bodyPr wrap="square" rtlCol="0">
            <a:spAutoFit/>
          </a:bodyPr>
          <a:lstStyle/>
          <a:p>
            <a:pPr algn="ctr"/>
            <a:r>
              <a:rPr lang="en-US" b="1" dirty="0">
                <a:solidFill>
                  <a:schemeClr val="bg1"/>
                </a:solidFill>
              </a:rPr>
              <a:t>Overfishing</a:t>
            </a:r>
          </a:p>
        </p:txBody>
      </p:sp>
      <p:cxnSp>
        <p:nvCxnSpPr>
          <p:cNvPr id="15" name="Straight Connector 14">
            <a:extLst>
              <a:ext uri="{FF2B5EF4-FFF2-40B4-BE49-F238E27FC236}">
                <a16:creationId xmlns:a16="http://schemas.microsoft.com/office/drawing/2014/main" id="{8BE1C4BA-0B99-47AB-B161-EC9378F0CAB7}"/>
              </a:ext>
            </a:extLst>
          </p:cNvPr>
          <p:cNvCxnSpPr>
            <a:cxnSpLocks/>
            <a:stCxn id="4" idx="3"/>
            <a:endCxn id="20" idx="2"/>
          </p:cNvCxnSpPr>
          <p:nvPr/>
        </p:nvCxnSpPr>
        <p:spPr>
          <a:xfrm>
            <a:off x="3941901" y="2259168"/>
            <a:ext cx="1106378" cy="360070"/>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461B76A-207D-435B-A1E5-E9BFC9EAAE49}"/>
              </a:ext>
            </a:extLst>
          </p:cNvPr>
          <p:cNvCxnSpPr>
            <a:cxnSpLocks/>
            <a:stCxn id="6" idx="3"/>
            <a:endCxn id="21" idx="3"/>
          </p:cNvCxnSpPr>
          <p:nvPr/>
        </p:nvCxnSpPr>
        <p:spPr>
          <a:xfrm flipV="1">
            <a:off x="3496738" y="2880544"/>
            <a:ext cx="1701575" cy="1773588"/>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BE54579-A3C8-4848-AD1D-346A240EAFAF}"/>
              </a:ext>
            </a:extLst>
          </p:cNvPr>
          <p:cNvCxnSpPr>
            <a:cxnSpLocks/>
            <a:stCxn id="23" idx="5"/>
          </p:cNvCxnSpPr>
          <p:nvPr/>
        </p:nvCxnSpPr>
        <p:spPr>
          <a:xfrm>
            <a:off x="7053927" y="3408706"/>
            <a:ext cx="1174531" cy="1090160"/>
          </a:xfrm>
          <a:prstGeom prst="line">
            <a:avLst/>
          </a:prstGeom>
          <a:ln w="254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1878C9C-56A4-470B-B250-9635D560E5D1}"/>
              </a:ext>
            </a:extLst>
          </p:cNvPr>
          <p:cNvCxnSpPr>
            <a:cxnSpLocks/>
            <a:stCxn id="24" idx="6"/>
            <a:endCxn id="7" idx="1"/>
          </p:cNvCxnSpPr>
          <p:nvPr/>
        </p:nvCxnSpPr>
        <p:spPr>
          <a:xfrm flipV="1">
            <a:off x="7276233" y="2597031"/>
            <a:ext cx="1438282" cy="228803"/>
          </a:xfrm>
          <a:prstGeom prst="line">
            <a:avLst/>
          </a:prstGeom>
          <a:ln w="254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D830B3-DB04-4190-B415-6B5BA2DB2ACC}"/>
              </a:ext>
            </a:extLst>
          </p:cNvPr>
          <p:cNvCxnSpPr>
            <a:cxnSpLocks/>
            <a:endCxn id="22" idx="4"/>
          </p:cNvCxnSpPr>
          <p:nvPr/>
        </p:nvCxnSpPr>
        <p:spPr>
          <a:xfrm flipV="1">
            <a:off x="6140557" y="3309426"/>
            <a:ext cx="365987" cy="1521844"/>
          </a:xfrm>
          <a:prstGeom prst="line">
            <a:avLst/>
          </a:prstGeom>
          <a:ln w="25400"/>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1E747B0E-42AC-43AE-AF74-1EFEB327C76C}"/>
              </a:ext>
            </a:extLst>
          </p:cNvPr>
          <p:cNvSpPr/>
          <p:nvPr/>
        </p:nvSpPr>
        <p:spPr>
          <a:xfrm>
            <a:off x="5048279" y="2541866"/>
            <a:ext cx="174136" cy="1547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86CDB32-1C88-4FC4-8D17-86AFA8A88B23}"/>
              </a:ext>
            </a:extLst>
          </p:cNvPr>
          <p:cNvSpPr/>
          <p:nvPr/>
        </p:nvSpPr>
        <p:spPr>
          <a:xfrm>
            <a:off x="5172811" y="2748462"/>
            <a:ext cx="174136" cy="1547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3A95412-3DFE-4FB9-AA72-FC5063FD0DCC}"/>
              </a:ext>
            </a:extLst>
          </p:cNvPr>
          <p:cNvSpPr/>
          <p:nvPr/>
        </p:nvSpPr>
        <p:spPr>
          <a:xfrm>
            <a:off x="6419476" y="3154682"/>
            <a:ext cx="174136" cy="1547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F434686-93F8-4737-A3CE-A7B8A56F6CC4}"/>
              </a:ext>
            </a:extLst>
          </p:cNvPr>
          <p:cNvSpPr/>
          <p:nvPr/>
        </p:nvSpPr>
        <p:spPr>
          <a:xfrm>
            <a:off x="6905293" y="3276624"/>
            <a:ext cx="174136" cy="1547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D1181D9-B6E2-4BED-8265-FC7C9988F762}"/>
              </a:ext>
            </a:extLst>
          </p:cNvPr>
          <p:cNvSpPr/>
          <p:nvPr/>
        </p:nvSpPr>
        <p:spPr>
          <a:xfrm>
            <a:off x="7102097" y="2748462"/>
            <a:ext cx="174136" cy="1547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7A014C3-517A-4674-BF6D-2594A3645517}"/>
              </a:ext>
            </a:extLst>
          </p:cNvPr>
          <p:cNvSpPr txBox="1"/>
          <p:nvPr/>
        </p:nvSpPr>
        <p:spPr>
          <a:xfrm>
            <a:off x="0" y="11728"/>
            <a:ext cx="12192000" cy="1077218"/>
          </a:xfrm>
          <a:prstGeom prst="rect">
            <a:avLst/>
          </a:prstGeom>
          <a:noFill/>
        </p:spPr>
        <p:txBody>
          <a:bodyPr wrap="square" rtlCol="0">
            <a:spAutoFit/>
          </a:bodyPr>
          <a:lstStyle/>
          <a:p>
            <a:pPr algn="ctr"/>
            <a:r>
              <a:rPr lang="en-US" sz="3200" dirty="0">
                <a:solidFill>
                  <a:schemeClr val="bg1"/>
                </a:solidFill>
                <a:latin typeface="Californian FB" panose="0207040306080B030204" pitchFamily="18" charset="0"/>
              </a:rPr>
              <a:t>The rise in climate change</a:t>
            </a:r>
            <a:r>
              <a:rPr lang="en-US" sz="3200" dirty="0">
                <a:solidFill>
                  <a:schemeClr val="bg1"/>
                </a:solidFill>
              </a:rPr>
              <a:t>-</a:t>
            </a:r>
            <a:r>
              <a:rPr lang="en-US" sz="3200" dirty="0">
                <a:solidFill>
                  <a:schemeClr val="bg1"/>
                </a:solidFill>
                <a:latin typeface="Californian FB" panose="0207040306080B030204" pitchFamily="18" charset="0"/>
              </a:rPr>
              <a:t>induced Federal Fishery Disasters </a:t>
            </a:r>
          </a:p>
          <a:p>
            <a:pPr algn="ctr"/>
            <a:r>
              <a:rPr lang="en-US" sz="3200" dirty="0">
                <a:solidFill>
                  <a:schemeClr val="bg1"/>
                </a:solidFill>
                <a:latin typeface="Californian FB" panose="0207040306080B030204" pitchFamily="18" charset="0"/>
              </a:rPr>
              <a:t>in the United States</a:t>
            </a:r>
          </a:p>
        </p:txBody>
      </p:sp>
      <p:sp>
        <p:nvSpPr>
          <p:cNvPr id="29" name="TextBox 28">
            <a:extLst>
              <a:ext uri="{FF2B5EF4-FFF2-40B4-BE49-F238E27FC236}">
                <a16:creationId xmlns:a16="http://schemas.microsoft.com/office/drawing/2014/main" id="{2EEF9E33-F9D2-4879-8B9E-E7F41BB224C9}"/>
              </a:ext>
            </a:extLst>
          </p:cNvPr>
          <p:cNvSpPr txBox="1"/>
          <p:nvPr/>
        </p:nvSpPr>
        <p:spPr>
          <a:xfrm>
            <a:off x="0" y="6457014"/>
            <a:ext cx="12192000" cy="461665"/>
          </a:xfrm>
          <a:prstGeom prst="rect">
            <a:avLst/>
          </a:prstGeom>
          <a:noFill/>
        </p:spPr>
        <p:txBody>
          <a:bodyPr wrap="square" rtlCol="0">
            <a:spAutoFit/>
          </a:bodyPr>
          <a:lstStyle/>
          <a:p>
            <a:pPr algn="ctr"/>
            <a:r>
              <a:rPr lang="en-US" sz="2400" dirty="0">
                <a:solidFill>
                  <a:schemeClr val="bg1"/>
                </a:solidFill>
                <a:latin typeface="Californian FB" panose="0207040306080B030204" pitchFamily="18" charset="0"/>
              </a:rPr>
              <a:t>Lyall Bellquist, Vienna Saccomanno, Brice Semmens, Mary Gleason, Jono Wilson</a:t>
            </a:r>
          </a:p>
        </p:txBody>
      </p:sp>
      <p:pic>
        <p:nvPicPr>
          <p:cNvPr id="30" name="Picture 29" descr="TNCLogoPrimary_Rev_WhtCMYK.eps">
            <a:extLst>
              <a:ext uri="{FF2B5EF4-FFF2-40B4-BE49-F238E27FC236}">
                <a16:creationId xmlns:a16="http://schemas.microsoft.com/office/drawing/2014/main" id="{765EE410-2229-49C2-A8DC-A688D6E52663}"/>
              </a:ext>
            </a:extLst>
          </p:cNvPr>
          <p:cNvPicPr>
            <a:picLocks noChangeAspect="1"/>
          </p:cNvPicPr>
          <p:nvPr/>
        </p:nvPicPr>
        <p:blipFill rotWithShape="1">
          <a:blip r:embed="rId8">
            <a:extLst>
              <a:ext uri="{28A0092B-C50C-407E-A947-70E740481C1C}">
                <a14:useLocalDpi xmlns:a14="http://schemas.microsoft.com/office/drawing/2010/main" val="0"/>
              </a:ext>
            </a:extLst>
          </a:blip>
          <a:srcRect l="70523" t="12872" r="3341" b="33977"/>
          <a:stretch/>
        </p:blipFill>
        <p:spPr>
          <a:xfrm>
            <a:off x="28135" y="12109"/>
            <a:ext cx="1021149" cy="1047920"/>
          </a:xfrm>
          <a:prstGeom prst="rect">
            <a:avLst/>
          </a:prstGeom>
        </p:spPr>
      </p:pic>
      <p:pic>
        <p:nvPicPr>
          <p:cNvPr id="31" name="Picture 4" descr="Shore Stations | 100 Years of Coastal Ocean Observations">
            <a:extLst>
              <a:ext uri="{FF2B5EF4-FFF2-40B4-BE49-F238E27FC236}">
                <a16:creationId xmlns:a16="http://schemas.microsoft.com/office/drawing/2014/main" id="{09B1C743-FEEB-45C1-A079-2F40845F4C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06909" y="22391"/>
            <a:ext cx="1047920" cy="104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6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20" grpId="0" animBg="1"/>
      <p:bldP spid="21" grpId="0" animBg="1"/>
      <p:bldP spid="22"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imeline&#10;&#10;Description automatically generated">
            <a:extLst>
              <a:ext uri="{FF2B5EF4-FFF2-40B4-BE49-F238E27FC236}">
                <a16:creationId xmlns:a16="http://schemas.microsoft.com/office/drawing/2014/main" id="{69A33BAE-4C26-4903-87F2-72D1AF8745A7}"/>
              </a:ext>
            </a:extLst>
          </p:cNvPr>
          <p:cNvPicPr>
            <a:picLocks noChangeAspect="1"/>
          </p:cNvPicPr>
          <p:nvPr/>
        </p:nvPicPr>
        <p:blipFill>
          <a:blip r:embed="rId2"/>
          <a:stretch>
            <a:fillRect/>
          </a:stretch>
        </p:blipFill>
        <p:spPr>
          <a:xfrm>
            <a:off x="712762" y="801858"/>
            <a:ext cx="10766475" cy="6056142"/>
          </a:xfrm>
          <a:prstGeom prst="rect">
            <a:avLst/>
          </a:prstGeom>
        </p:spPr>
      </p:pic>
      <p:sp>
        <p:nvSpPr>
          <p:cNvPr id="3" name="TextBox 2">
            <a:extLst>
              <a:ext uri="{FF2B5EF4-FFF2-40B4-BE49-F238E27FC236}">
                <a16:creationId xmlns:a16="http://schemas.microsoft.com/office/drawing/2014/main" id="{05C16C41-4539-4550-838F-155417978811}"/>
              </a:ext>
            </a:extLst>
          </p:cNvPr>
          <p:cNvSpPr txBox="1"/>
          <p:nvPr/>
        </p:nvSpPr>
        <p:spPr>
          <a:xfrm>
            <a:off x="0" y="11728"/>
            <a:ext cx="12192000" cy="707886"/>
          </a:xfrm>
          <a:prstGeom prst="rect">
            <a:avLst/>
          </a:prstGeom>
          <a:noFill/>
        </p:spPr>
        <p:txBody>
          <a:bodyPr wrap="square" rtlCol="0">
            <a:spAutoFit/>
          </a:bodyPr>
          <a:lstStyle/>
          <a:p>
            <a:pPr algn="ctr"/>
            <a:r>
              <a:rPr lang="en-US" sz="4000" dirty="0">
                <a:latin typeface="Californian FB" panose="0207040306080B030204" pitchFamily="18" charset="0"/>
              </a:rPr>
              <a:t>Federal fishery disaster administration process</a:t>
            </a:r>
          </a:p>
        </p:txBody>
      </p:sp>
    </p:spTree>
    <p:extLst>
      <p:ext uri="{BB962C8B-B14F-4D97-AF65-F5344CB8AC3E}">
        <p14:creationId xmlns:p14="http://schemas.microsoft.com/office/powerpoint/2010/main" val="2969652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10;&#10;Description automatically generated">
            <a:extLst>
              <a:ext uri="{FF2B5EF4-FFF2-40B4-BE49-F238E27FC236}">
                <a16:creationId xmlns:a16="http://schemas.microsoft.com/office/drawing/2014/main" id="{F9A96F19-188A-4613-8D40-E76883AC2166}"/>
              </a:ext>
            </a:extLst>
          </p:cNvPr>
          <p:cNvPicPr/>
          <p:nvPr/>
        </p:nvPicPr>
        <p:blipFill>
          <a:blip r:embed="rId2">
            <a:extLst>
              <a:ext uri="{28A0092B-C50C-407E-A947-70E740481C1C}">
                <a14:useLocalDpi xmlns:a14="http://schemas.microsoft.com/office/drawing/2010/main" val="0"/>
              </a:ext>
            </a:extLst>
          </a:blip>
          <a:stretch>
            <a:fillRect/>
          </a:stretch>
        </p:blipFill>
        <p:spPr>
          <a:xfrm>
            <a:off x="9748912" y="719614"/>
            <a:ext cx="2443088" cy="1968175"/>
          </a:xfrm>
          <a:prstGeom prst="rect">
            <a:avLst/>
          </a:prstGeom>
        </p:spPr>
      </p:pic>
      <p:sp>
        <p:nvSpPr>
          <p:cNvPr id="5" name="TextBox 4">
            <a:extLst>
              <a:ext uri="{FF2B5EF4-FFF2-40B4-BE49-F238E27FC236}">
                <a16:creationId xmlns:a16="http://schemas.microsoft.com/office/drawing/2014/main" id="{320A8F89-5C92-4A9A-AD08-5EEF0DE4CE98}"/>
              </a:ext>
            </a:extLst>
          </p:cNvPr>
          <p:cNvSpPr txBox="1"/>
          <p:nvPr/>
        </p:nvSpPr>
        <p:spPr>
          <a:xfrm>
            <a:off x="0" y="11728"/>
            <a:ext cx="12192000" cy="707886"/>
          </a:xfrm>
          <a:prstGeom prst="rect">
            <a:avLst/>
          </a:prstGeom>
          <a:noFill/>
        </p:spPr>
        <p:txBody>
          <a:bodyPr wrap="square" rtlCol="0">
            <a:spAutoFit/>
          </a:bodyPr>
          <a:lstStyle/>
          <a:p>
            <a:pPr algn="ctr"/>
            <a:r>
              <a:rPr lang="en-US" sz="4000" dirty="0">
                <a:latin typeface="Californian FB" panose="0207040306080B030204" pitchFamily="18" charset="0"/>
              </a:rPr>
              <a:t>Temporal context: impact and causes</a:t>
            </a:r>
          </a:p>
        </p:txBody>
      </p:sp>
      <p:graphicFrame>
        <p:nvGraphicFramePr>
          <p:cNvPr id="8" name="Chart 7">
            <a:extLst>
              <a:ext uri="{FF2B5EF4-FFF2-40B4-BE49-F238E27FC236}">
                <a16:creationId xmlns:a16="http://schemas.microsoft.com/office/drawing/2014/main" id="{AB4ABE55-B783-458F-80BE-47A798BBE79B}"/>
              </a:ext>
            </a:extLst>
          </p:cNvPr>
          <p:cNvGraphicFramePr>
            <a:graphicFrameLocks/>
          </p:cNvGraphicFramePr>
          <p:nvPr/>
        </p:nvGraphicFramePr>
        <p:xfrm>
          <a:off x="962746" y="2385247"/>
          <a:ext cx="5181598" cy="4252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471D729F-C022-421C-93FF-67B82A6C67B9}"/>
              </a:ext>
            </a:extLst>
          </p:cNvPr>
          <p:cNvGraphicFramePr>
            <a:graphicFrameLocks/>
          </p:cNvGraphicFramePr>
          <p:nvPr/>
        </p:nvGraphicFramePr>
        <p:xfrm>
          <a:off x="6206258" y="2399534"/>
          <a:ext cx="5191807" cy="4243388"/>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11A510BF-E7CC-43E4-87AE-FFA857AFA280}"/>
              </a:ext>
            </a:extLst>
          </p:cNvPr>
          <p:cNvSpPr/>
          <p:nvPr/>
        </p:nvSpPr>
        <p:spPr>
          <a:xfrm>
            <a:off x="5579231" y="2227199"/>
            <a:ext cx="482991" cy="3516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29457F-C4A0-4C98-A462-C5E2129FAFD2}"/>
              </a:ext>
            </a:extLst>
          </p:cNvPr>
          <p:cNvSpPr/>
          <p:nvPr/>
        </p:nvSpPr>
        <p:spPr>
          <a:xfrm>
            <a:off x="10912314" y="2968052"/>
            <a:ext cx="482991" cy="2791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279069-BFD5-47F4-A942-5F7374CE43DE}"/>
              </a:ext>
            </a:extLst>
          </p:cNvPr>
          <p:cNvSpPr/>
          <p:nvPr/>
        </p:nvSpPr>
        <p:spPr>
          <a:xfrm>
            <a:off x="5438574" y="3429000"/>
            <a:ext cx="414462" cy="436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666C19-DE82-456E-B16E-05D9C4997F7A}"/>
              </a:ext>
            </a:extLst>
          </p:cNvPr>
          <p:cNvSpPr/>
          <p:nvPr/>
        </p:nvSpPr>
        <p:spPr>
          <a:xfrm>
            <a:off x="10643169" y="3428999"/>
            <a:ext cx="414462" cy="436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022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A5C70E07-EADF-46F2-971F-5ACFCFE3AA23}"/>
              </a:ext>
            </a:extLst>
          </p:cNvPr>
          <p:cNvPicPr>
            <a:picLocks noChangeAspect="1"/>
          </p:cNvPicPr>
          <p:nvPr/>
        </p:nvPicPr>
        <p:blipFill rotWithShape="1">
          <a:blip r:embed="rId2">
            <a:clrChange>
              <a:clrFrom>
                <a:srgbClr val="2A4D5C"/>
              </a:clrFrom>
              <a:clrTo>
                <a:srgbClr val="2A4D5C">
                  <a:alpha val="0"/>
                </a:srgbClr>
              </a:clrTo>
            </a:clrChange>
          </a:blip>
          <a:srcRect l="45537" t="53895" r="1539" b="8164"/>
          <a:stretch/>
        </p:blipFill>
        <p:spPr>
          <a:xfrm>
            <a:off x="2916993" y="2140036"/>
            <a:ext cx="7748564" cy="4265418"/>
          </a:xfrm>
          <a:prstGeom prst="rect">
            <a:avLst/>
          </a:prstGeom>
        </p:spPr>
      </p:pic>
      <p:pic>
        <p:nvPicPr>
          <p:cNvPr id="3" name="Picture 2" descr="A picture containing map&#10;&#10;Description automatically generated">
            <a:extLst>
              <a:ext uri="{FF2B5EF4-FFF2-40B4-BE49-F238E27FC236}">
                <a16:creationId xmlns:a16="http://schemas.microsoft.com/office/drawing/2014/main" id="{8A0A79D9-F672-484E-8437-729A2BFE8FAE}"/>
              </a:ext>
            </a:extLst>
          </p:cNvPr>
          <p:cNvPicPr>
            <a:picLocks noChangeAspect="1"/>
          </p:cNvPicPr>
          <p:nvPr/>
        </p:nvPicPr>
        <p:blipFill rotWithShape="1">
          <a:blip r:embed="rId3"/>
          <a:srcRect l="24462" r="21265"/>
          <a:stretch/>
        </p:blipFill>
        <p:spPr>
          <a:xfrm>
            <a:off x="0" y="573965"/>
            <a:ext cx="2501281" cy="2310953"/>
          </a:xfrm>
          <a:prstGeom prst="rect">
            <a:avLst/>
          </a:prstGeom>
        </p:spPr>
      </p:pic>
      <p:pic>
        <p:nvPicPr>
          <p:cNvPr id="4" name="Picture 3">
            <a:extLst>
              <a:ext uri="{FF2B5EF4-FFF2-40B4-BE49-F238E27FC236}">
                <a16:creationId xmlns:a16="http://schemas.microsoft.com/office/drawing/2014/main" id="{E9F3AC8C-EB10-44CE-81C4-BAD95ABD176A}"/>
              </a:ext>
            </a:extLst>
          </p:cNvPr>
          <p:cNvPicPr>
            <a:picLocks noChangeAspect="1"/>
          </p:cNvPicPr>
          <p:nvPr/>
        </p:nvPicPr>
        <p:blipFill rotWithShape="1">
          <a:blip r:embed="rId4"/>
          <a:srcRect l="13045" r="10280"/>
          <a:stretch/>
        </p:blipFill>
        <p:spPr>
          <a:xfrm>
            <a:off x="546889" y="5206899"/>
            <a:ext cx="661185" cy="432394"/>
          </a:xfrm>
          <a:prstGeom prst="rect">
            <a:avLst/>
          </a:prstGeom>
        </p:spPr>
      </p:pic>
      <p:sp>
        <p:nvSpPr>
          <p:cNvPr id="5" name="Oval 4">
            <a:extLst>
              <a:ext uri="{FF2B5EF4-FFF2-40B4-BE49-F238E27FC236}">
                <a16:creationId xmlns:a16="http://schemas.microsoft.com/office/drawing/2014/main" id="{338734E4-F2C6-4351-BD14-7570F426E6D9}"/>
              </a:ext>
            </a:extLst>
          </p:cNvPr>
          <p:cNvSpPr/>
          <p:nvPr/>
        </p:nvSpPr>
        <p:spPr>
          <a:xfrm>
            <a:off x="8794386" y="1828800"/>
            <a:ext cx="1336431"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4DB5133-52CB-4BDE-AC19-3C2A5BE1E34E}"/>
              </a:ext>
            </a:extLst>
          </p:cNvPr>
          <p:cNvSpPr/>
          <p:nvPr/>
        </p:nvSpPr>
        <p:spPr>
          <a:xfrm>
            <a:off x="8986911" y="5090653"/>
            <a:ext cx="1336431" cy="1450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54CB0F-2601-4F3E-A4FD-4B5E03FC5FC6}"/>
              </a:ext>
            </a:extLst>
          </p:cNvPr>
          <p:cNvSpPr/>
          <p:nvPr/>
        </p:nvSpPr>
        <p:spPr>
          <a:xfrm>
            <a:off x="8095552" y="5680042"/>
            <a:ext cx="449351" cy="1450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95AE9B6-618C-44B8-8119-726628A97FE8}"/>
              </a:ext>
            </a:extLst>
          </p:cNvPr>
          <p:cNvSpPr/>
          <p:nvPr/>
        </p:nvSpPr>
        <p:spPr>
          <a:xfrm>
            <a:off x="7542094" y="5623770"/>
            <a:ext cx="846459" cy="1450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hart 12">
            <a:extLst>
              <a:ext uri="{FF2B5EF4-FFF2-40B4-BE49-F238E27FC236}">
                <a16:creationId xmlns:a16="http://schemas.microsoft.com/office/drawing/2014/main" id="{1A18E773-7283-4ABD-A80E-CB9CB83FDA72}"/>
              </a:ext>
            </a:extLst>
          </p:cNvPr>
          <p:cNvGraphicFramePr>
            <a:graphicFrameLocks/>
          </p:cNvGraphicFramePr>
          <p:nvPr/>
        </p:nvGraphicFramePr>
        <p:xfrm>
          <a:off x="2351276" y="1592585"/>
          <a:ext cx="788848" cy="97303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A950AF28-FA32-460B-BA7F-FFAE87329624}"/>
              </a:ext>
            </a:extLst>
          </p:cNvPr>
          <p:cNvGraphicFramePr>
            <a:graphicFrameLocks/>
          </p:cNvGraphicFramePr>
          <p:nvPr/>
        </p:nvGraphicFramePr>
        <p:xfrm>
          <a:off x="10584113" y="3478280"/>
          <a:ext cx="783062" cy="95954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Chart 14">
            <a:extLst>
              <a:ext uri="{FF2B5EF4-FFF2-40B4-BE49-F238E27FC236}">
                <a16:creationId xmlns:a16="http://schemas.microsoft.com/office/drawing/2014/main" id="{988F2EE6-0758-407E-B86E-92F262B56570}"/>
              </a:ext>
            </a:extLst>
          </p:cNvPr>
          <p:cNvGraphicFramePr>
            <a:graphicFrameLocks/>
          </p:cNvGraphicFramePr>
          <p:nvPr/>
        </p:nvGraphicFramePr>
        <p:xfrm>
          <a:off x="9244875" y="5938275"/>
          <a:ext cx="783062" cy="95954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6" name="Chart 15">
            <a:extLst>
              <a:ext uri="{FF2B5EF4-FFF2-40B4-BE49-F238E27FC236}">
                <a16:creationId xmlns:a16="http://schemas.microsoft.com/office/drawing/2014/main" id="{583D028E-8154-49CF-8CDB-E2515A401F7C}"/>
              </a:ext>
            </a:extLst>
          </p:cNvPr>
          <p:cNvGraphicFramePr>
            <a:graphicFrameLocks/>
          </p:cNvGraphicFramePr>
          <p:nvPr/>
        </p:nvGraphicFramePr>
        <p:xfrm>
          <a:off x="2128145" y="4054355"/>
          <a:ext cx="788848" cy="95954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7" name="Chart 16">
            <a:extLst>
              <a:ext uri="{FF2B5EF4-FFF2-40B4-BE49-F238E27FC236}">
                <a16:creationId xmlns:a16="http://schemas.microsoft.com/office/drawing/2014/main" id="{FCE2F6C2-0AED-4523-A7CA-996683FD22D8}"/>
              </a:ext>
            </a:extLst>
          </p:cNvPr>
          <p:cNvGraphicFramePr>
            <a:graphicFrameLocks/>
          </p:cNvGraphicFramePr>
          <p:nvPr/>
        </p:nvGraphicFramePr>
        <p:xfrm>
          <a:off x="2351276" y="688340"/>
          <a:ext cx="788848" cy="97303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8" name="Chart 17">
            <a:extLst>
              <a:ext uri="{FF2B5EF4-FFF2-40B4-BE49-F238E27FC236}">
                <a16:creationId xmlns:a16="http://schemas.microsoft.com/office/drawing/2014/main" id="{653D933F-0764-415E-98C5-14C792260EFC}"/>
              </a:ext>
            </a:extLst>
          </p:cNvPr>
          <p:cNvGraphicFramePr>
            <a:graphicFrameLocks/>
          </p:cNvGraphicFramePr>
          <p:nvPr/>
        </p:nvGraphicFramePr>
        <p:xfrm>
          <a:off x="10584113" y="2630474"/>
          <a:ext cx="783062" cy="959547"/>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9" name="Chart 18">
            <a:extLst>
              <a:ext uri="{FF2B5EF4-FFF2-40B4-BE49-F238E27FC236}">
                <a16:creationId xmlns:a16="http://schemas.microsoft.com/office/drawing/2014/main" id="{C02F7BE9-0F1C-4909-B07D-15AE8B9F31D7}"/>
              </a:ext>
            </a:extLst>
          </p:cNvPr>
          <p:cNvGraphicFramePr>
            <a:graphicFrameLocks/>
          </p:cNvGraphicFramePr>
          <p:nvPr/>
        </p:nvGraphicFramePr>
        <p:xfrm>
          <a:off x="9244875" y="5039742"/>
          <a:ext cx="783062" cy="959547"/>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0" name="Chart 19">
            <a:extLst>
              <a:ext uri="{FF2B5EF4-FFF2-40B4-BE49-F238E27FC236}">
                <a16:creationId xmlns:a16="http://schemas.microsoft.com/office/drawing/2014/main" id="{76DB659F-5A9C-469B-87D2-D8E759962A08}"/>
              </a:ext>
            </a:extLst>
          </p:cNvPr>
          <p:cNvGraphicFramePr>
            <a:graphicFrameLocks/>
          </p:cNvGraphicFramePr>
          <p:nvPr/>
        </p:nvGraphicFramePr>
        <p:xfrm>
          <a:off x="2133931" y="3131101"/>
          <a:ext cx="783062" cy="959547"/>
        </p:xfrm>
        <a:graphic>
          <a:graphicData uri="http://schemas.openxmlformats.org/drawingml/2006/chart">
            <c:chart xmlns:c="http://schemas.openxmlformats.org/drawingml/2006/chart" xmlns:r="http://schemas.openxmlformats.org/officeDocument/2006/relationships" r:id="rId12"/>
          </a:graphicData>
        </a:graphic>
      </p:graphicFrame>
      <p:sp>
        <p:nvSpPr>
          <p:cNvPr id="21" name="TextBox 20">
            <a:extLst>
              <a:ext uri="{FF2B5EF4-FFF2-40B4-BE49-F238E27FC236}">
                <a16:creationId xmlns:a16="http://schemas.microsoft.com/office/drawing/2014/main" id="{EA094D80-5111-4C4B-B0A3-6534A578723A}"/>
              </a:ext>
            </a:extLst>
          </p:cNvPr>
          <p:cNvSpPr txBox="1"/>
          <p:nvPr/>
        </p:nvSpPr>
        <p:spPr>
          <a:xfrm>
            <a:off x="-13966" y="-143"/>
            <a:ext cx="12192000" cy="707886"/>
          </a:xfrm>
          <a:prstGeom prst="rect">
            <a:avLst/>
          </a:prstGeom>
          <a:noFill/>
        </p:spPr>
        <p:txBody>
          <a:bodyPr wrap="square" rtlCol="0">
            <a:spAutoFit/>
          </a:bodyPr>
          <a:lstStyle/>
          <a:p>
            <a:pPr algn="ctr"/>
            <a:r>
              <a:rPr lang="en-US" sz="4000" dirty="0">
                <a:latin typeface="Californian FB" panose="0207040306080B030204" pitchFamily="18" charset="0"/>
              </a:rPr>
              <a:t>Economic impact</a:t>
            </a:r>
          </a:p>
        </p:txBody>
      </p:sp>
      <p:sp>
        <p:nvSpPr>
          <p:cNvPr id="22" name="TextBox 21">
            <a:extLst>
              <a:ext uri="{FF2B5EF4-FFF2-40B4-BE49-F238E27FC236}">
                <a16:creationId xmlns:a16="http://schemas.microsoft.com/office/drawing/2014/main" id="{682B2EBD-884B-4733-B7E2-D5430FAB4765}"/>
              </a:ext>
            </a:extLst>
          </p:cNvPr>
          <p:cNvSpPr txBox="1"/>
          <p:nvPr/>
        </p:nvSpPr>
        <p:spPr>
          <a:xfrm>
            <a:off x="2357324" y="599836"/>
            <a:ext cx="1047058" cy="369332"/>
          </a:xfrm>
          <a:prstGeom prst="rect">
            <a:avLst/>
          </a:prstGeom>
          <a:noFill/>
        </p:spPr>
        <p:txBody>
          <a:bodyPr wrap="square" rtlCol="0">
            <a:spAutoFit/>
          </a:bodyPr>
          <a:lstStyle/>
          <a:p>
            <a:r>
              <a:rPr lang="en-US" dirty="0"/>
              <a:t>$332M</a:t>
            </a:r>
          </a:p>
        </p:txBody>
      </p:sp>
      <p:sp>
        <p:nvSpPr>
          <p:cNvPr id="23" name="TextBox 22">
            <a:extLst>
              <a:ext uri="{FF2B5EF4-FFF2-40B4-BE49-F238E27FC236}">
                <a16:creationId xmlns:a16="http://schemas.microsoft.com/office/drawing/2014/main" id="{236ADB97-9BE5-4F37-8F43-581F60410436}"/>
              </a:ext>
            </a:extLst>
          </p:cNvPr>
          <p:cNvSpPr txBox="1"/>
          <p:nvPr/>
        </p:nvSpPr>
        <p:spPr>
          <a:xfrm>
            <a:off x="2357324" y="1510460"/>
            <a:ext cx="1047058" cy="369332"/>
          </a:xfrm>
          <a:prstGeom prst="rect">
            <a:avLst/>
          </a:prstGeom>
          <a:noFill/>
        </p:spPr>
        <p:txBody>
          <a:bodyPr wrap="square" rtlCol="0">
            <a:spAutoFit/>
          </a:bodyPr>
          <a:lstStyle/>
          <a:p>
            <a:r>
              <a:rPr lang="en-US" dirty="0"/>
              <a:t>$2.1B</a:t>
            </a:r>
          </a:p>
        </p:txBody>
      </p:sp>
      <p:sp>
        <p:nvSpPr>
          <p:cNvPr id="24" name="TextBox 23">
            <a:extLst>
              <a:ext uri="{FF2B5EF4-FFF2-40B4-BE49-F238E27FC236}">
                <a16:creationId xmlns:a16="http://schemas.microsoft.com/office/drawing/2014/main" id="{E9882AC2-DDD6-45C8-AE1E-01CC14B41423}"/>
              </a:ext>
            </a:extLst>
          </p:cNvPr>
          <p:cNvSpPr txBox="1"/>
          <p:nvPr/>
        </p:nvSpPr>
        <p:spPr>
          <a:xfrm>
            <a:off x="2092796" y="3044281"/>
            <a:ext cx="1047058" cy="369332"/>
          </a:xfrm>
          <a:prstGeom prst="rect">
            <a:avLst/>
          </a:prstGeom>
          <a:noFill/>
        </p:spPr>
        <p:txBody>
          <a:bodyPr wrap="square" rtlCol="0">
            <a:spAutoFit/>
          </a:bodyPr>
          <a:lstStyle/>
          <a:p>
            <a:r>
              <a:rPr lang="en-US" dirty="0"/>
              <a:t>$460M</a:t>
            </a:r>
          </a:p>
        </p:txBody>
      </p:sp>
      <p:sp>
        <p:nvSpPr>
          <p:cNvPr id="25" name="TextBox 24">
            <a:extLst>
              <a:ext uri="{FF2B5EF4-FFF2-40B4-BE49-F238E27FC236}">
                <a16:creationId xmlns:a16="http://schemas.microsoft.com/office/drawing/2014/main" id="{6076AAE1-E006-46CC-A578-950CA35DBCDC}"/>
              </a:ext>
            </a:extLst>
          </p:cNvPr>
          <p:cNvSpPr txBox="1"/>
          <p:nvPr/>
        </p:nvSpPr>
        <p:spPr>
          <a:xfrm>
            <a:off x="2092796" y="3954905"/>
            <a:ext cx="1047058" cy="369332"/>
          </a:xfrm>
          <a:prstGeom prst="rect">
            <a:avLst/>
          </a:prstGeom>
          <a:noFill/>
        </p:spPr>
        <p:txBody>
          <a:bodyPr wrap="square" rtlCol="0">
            <a:spAutoFit/>
          </a:bodyPr>
          <a:lstStyle/>
          <a:p>
            <a:r>
              <a:rPr lang="en-US" dirty="0"/>
              <a:t>$583M</a:t>
            </a:r>
          </a:p>
        </p:txBody>
      </p:sp>
      <p:sp>
        <p:nvSpPr>
          <p:cNvPr id="26" name="TextBox 25">
            <a:extLst>
              <a:ext uri="{FF2B5EF4-FFF2-40B4-BE49-F238E27FC236}">
                <a16:creationId xmlns:a16="http://schemas.microsoft.com/office/drawing/2014/main" id="{8FAFD382-B2C7-423B-A173-69BEB75DDA1C}"/>
              </a:ext>
            </a:extLst>
          </p:cNvPr>
          <p:cNvSpPr txBox="1"/>
          <p:nvPr/>
        </p:nvSpPr>
        <p:spPr>
          <a:xfrm>
            <a:off x="9212750" y="4984999"/>
            <a:ext cx="1047058" cy="369332"/>
          </a:xfrm>
          <a:prstGeom prst="rect">
            <a:avLst/>
          </a:prstGeom>
          <a:noFill/>
        </p:spPr>
        <p:txBody>
          <a:bodyPr wrap="square" rtlCol="0">
            <a:spAutoFit/>
          </a:bodyPr>
          <a:lstStyle/>
          <a:p>
            <a:r>
              <a:rPr lang="en-US" dirty="0"/>
              <a:t>$574M</a:t>
            </a:r>
          </a:p>
        </p:txBody>
      </p:sp>
      <p:sp>
        <p:nvSpPr>
          <p:cNvPr id="27" name="TextBox 26">
            <a:extLst>
              <a:ext uri="{FF2B5EF4-FFF2-40B4-BE49-F238E27FC236}">
                <a16:creationId xmlns:a16="http://schemas.microsoft.com/office/drawing/2014/main" id="{677B25C2-3F04-4A40-8168-E083E0ADEA79}"/>
              </a:ext>
            </a:extLst>
          </p:cNvPr>
          <p:cNvSpPr txBox="1"/>
          <p:nvPr/>
        </p:nvSpPr>
        <p:spPr>
          <a:xfrm>
            <a:off x="9208061" y="5858366"/>
            <a:ext cx="1047058" cy="369332"/>
          </a:xfrm>
          <a:prstGeom prst="rect">
            <a:avLst/>
          </a:prstGeom>
          <a:noFill/>
        </p:spPr>
        <p:txBody>
          <a:bodyPr wrap="square" rtlCol="0">
            <a:spAutoFit/>
          </a:bodyPr>
          <a:lstStyle/>
          <a:p>
            <a:r>
              <a:rPr lang="en-US" dirty="0"/>
              <a:t>$344M</a:t>
            </a:r>
          </a:p>
        </p:txBody>
      </p:sp>
      <p:sp>
        <p:nvSpPr>
          <p:cNvPr id="28" name="TextBox 27">
            <a:extLst>
              <a:ext uri="{FF2B5EF4-FFF2-40B4-BE49-F238E27FC236}">
                <a16:creationId xmlns:a16="http://schemas.microsoft.com/office/drawing/2014/main" id="{559E3316-5099-40D0-9EC1-08CB23EE2D2C}"/>
              </a:ext>
            </a:extLst>
          </p:cNvPr>
          <p:cNvSpPr txBox="1"/>
          <p:nvPr/>
        </p:nvSpPr>
        <p:spPr>
          <a:xfrm>
            <a:off x="10586654" y="2531988"/>
            <a:ext cx="1047058" cy="369332"/>
          </a:xfrm>
          <a:prstGeom prst="rect">
            <a:avLst/>
          </a:prstGeom>
          <a:noFill/>
        </p:spPr>
        <p:txBody>
          <a:bodyPr wrap="square" rtlCol="0">
            <a:spAutoFit/>
          </a:bodyPr>
          <a:lstStyle/>
          <a:p>
            <a:r>
              <a:rPr lang="en-US" dirty="0"/>
              <a:t>$211M</a:t>
            </a:r>
          </a:p>
        </p:txBody>
      </p:sp>
      <p:sp>
        <p:nvSpPr>
          <p:cNvPr id="29" name="TextBox 28">
            <a:extLst>
              <a:ext uri="{FF2B5EF4-FFF2-40B4-BE49-F238E27FC236}">
                <a16:creationId xmlns:a16="http://schemas.microsoft.com/office/drawing/2014/main" id="{AA49B2C3-C8EF-477C-A782-101F06456190}"/>
              </a:ext>
            </a:extLst>
          </p:cNvPr>
          <p:cNvSpPr txBox="1"/>
          <p:nvPr/>
        </p:nvSpPr>
        <p:spPr>
          <a:xfrm>
            <a:off x="10581965" y="3405355"/>
            <a:ext cx="1047058" cy="369332"/>
          </a:xfrm>
          <a:prstGeom prst="rect">
            <a:avLst/>
          </a:prstGeom>
          <a:noFill/>
        </p:spPr>
        <p:txBody>
          <a:bodyPr wrap="square" rtlCol="0">
            <a:spAutoFit/>
          </a:bodyPr>
          <a:lstStyle/>
          <a:p>
            <a:r>
              <a:rPr lang="en-US" dirty="0"/>
              <a:t>$164M</a:t>
            </a:r>
          </a:p>
        </p:txBody>
      </p:sp>
      <p:graphicFrame>
        <p:nvGraphicFramePr>
          <p:cNvPr id="31" name="Chart 30">
            <a:extLst>
              <a:ext uri="{FF2B5EF4-FFF2-40B4-BE49-F238E27FC236}">
                <a16:creationId xmlns:a16="http://schemas.microsoft.com/office/drawing/2014/main" id="{D3A7102E-A30E-41F3-8241-1B1D1409B2EB}"/>
              </a:ext>
            </a:extLst>
          </p:cNvPr>
          <p:cNvGraphicFramePr>
            <a:graphicFrameLocks/>
          </p:cNvGraphicFramePr>
          <p:nvPr/>
        </p:nvGraphicFramePr>
        <p:xfrm>
          <a:off x="1342106" y="4777977"/>
          <a:ext cx="757008" cy="90871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32" name="Chart 31">
            <a:extLst>
              <a:ext uri="{FF2B5EF4-FFF2-40B4-BE49-F238E27FC236}">
                <a16:creationId xmlns:a16="http://schemas.microsoft.com/office/drawing/2014/main" id="{82B84FE7-74CE-415C-9EE0-2423338C76C0}"/>
              </a:ext>
            </a:extLst>
          </p:cNvPr>
          <p:cNvGraphicFramePr>
            <a:graphicFrameLocks/>
          </p:cNvGraphicFramePr>
          <p:nvPr/>
        </p:nvGraphicFramePr>
        <p:xfrm>
          <a:off x="1342106" y="5690026"/>
          <a:ext cx="755357" cy="908710"/>
        </p:xfrm>
        <a:graphic>
          <a:graphicData uri="http://schemas.openxmlformats.org/drawingml/2006/chart">
            <c:chart xmlns:c="http://schemas.openxmlformats.org/drawingml/2006/chart" xmlns:r="http://schemas.openxmlformats.org/officeDocument/2006/relationships" r:id="rId14"/>
          </a:graphicData>
        </a:graphic>
      </p:graphicFrame>
      <p:sp>
        <p:nvSpPr>
          <p:cNvPr id="33" name="TextBox 32">
            <a:extLst>
              <a:ext uri="{FF2B5EF4-FFF2-40B4-BE49-F238E27FC236}">
                <a16:creationId xmlns:a16="http://schemas.microsoft.com/office/drawing/2014/main" id="{2D4B8D1D-C9E3-4AC9-AF9C-4F1D7B725CDF}"/>
              </a:ext>
            </a:extLst>
          </p:cNvPr>
          <p:cNvSpPr txBox="1"/>
          <p:nvPr/>
        </p:nvSpPr>
        <p:spPr>
          <a:xfrm>
            <a:off x="1345129" y="4670858"/>
            <a:ext cx="1047058" cy="369332"/>
          </a:xfrm>
          <a:prstGeom prst="rect">
            <a:avLst/>
          </a:prstGeom>
          <a:noFill/>
        </p:spPr>
        <p:txBody>
          <a:bodyPr wrap="square" rtlCol="0">
            <a:spAutoFit/>
          </a:bodyPr>
          <a:lstStyle/>
          <a:p>
            <a:r>
              <a:rPr lang="en-US" dirty="0"/>
              <a:t>$1M</a:t>
            </a:r>
          </a:p>
        </p:txBody>
      </p:sp>
      <p:sp>
        <p:nvSpPr>
          <p:cNvPr id="34" name="TextBox 33">
            <a:extLst>
              <a:ext uri="{FF2B5EF4-FFF2-40B4-BE49-F238E27FC236}">
                <a16:creationId xmlns:a16="http://schemas.microsoft.com/office/drawing/2014/main" id="{35D3FFCF-29AD-4D17-AFAA-69C8E1AECDEF}"/>
              </a:ext>
            </a:extLst>
          </p:cNvPr>
          <p:cNvSpPr txBox="1"/>
          <p:nvPr/>
        </p:nvSpPr>
        <p:spPr>
          <a:xfrm>
            <a:off x="1345129" y="5581482"/>
            <a:ext cx="1047058" cy="369332"/>
          </a:xfrm>
          <a:prstGeom prst="rect">
            <a:avLst/>
          </a:prstGeom>
          <a:noFill/>
        </p:spPr>
        <p:txBody>
          <a:bodyPr wrap="square" rtlCol="0">
            <a:spAutoFit/>
          </a:bodyPr>
          <a:lstStyle/>
          <a:p>
            <a:r>
              <a:rPr lang="en-US" dirty="0"/>
              <a:t>$244K</a:t>
            </a:r>
          </a:p>
        </p:txBody>
      </p:sp>
      <p:graphicFrame>
        <p:nvGraphicFramePr>
          <p:cNvPr id="35" name="Chart 34">
            <a:extLst>
              <a:ext uri="{FF2B5EF4-FFF2-40B4-BE49-F238E27FC236}">
                <a16:creationId xmlns:a16="http://schemas.microsoft.com/office/drawing/2014/main" id="{7EB59D9D-A1CE-42A2-80EA-3FF707B2A4DC}"/>
              </a:ext>
            </a:extLst>
          </p:cNvPr>
          <p:cNvGraphicFramePr>
            <a:graphicFrameLocks/>
          </p:cNvGraphicFramePr>
          <p:nvPr/>
        </p:nvGraphicFramePr>
        <p:xfrm>
          <a:off x="3733274" y="907217"/>
          <a:ext cx="587109" cy="502920"/>
        </p:xfrm>
        <a:graphic>
          <a:graphicData uri="http://schemas.openxmlformats.org/drawingml/2006/chart">
            <c:chart xmlns:c="http://schemas.openxmlformats.org/drawingml/2006/chart" xmlns:r="http://schemas.openxmlformats.org/officeDocument/2006/relationships" r:id="rId15"/>
          </a:graphicData>
        </a:graphic>
      </p:graphicFrame>
      <p:sp>
        <p:nvSpPr>
          <p:cNvPr id="36" name="Oval 35">
            <a:extLst>
              <a:ext uri="{FF2B5EF4-FFF2-40B4-BE49-F238E27FC236}">
                <a16:creationId xmlns:a16="http://schemas.microsoft.com/office/drawing/2014/main" id="{8D3E7A15-7FA3-437B-879C-B53AA685243A}"/>
              </a:ext>
            </a:extLst>
          </p:cNvPr>
          <p:cNvSpPr/>
          <p:nvPr/>
        </p:nvSpPr>
        <p:spPr>
          <a:xfrm>
            <a:off x="8665845" y="1049918"/>
            <a:ext cx="194463" cy="186646"/>
          </a:xfrm>
          <a:prstGeom prst="ellipse">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Chart 36">
            <a:extLst>
              <a:ext uri="{FF2B5EF4-FFF2-40B4-BE49-F238E27FC236}">
                <a16:creationId xmlns:a16="http://schemas.microsoft.com/office/drawing/2014/main" id="{B7DDA6AD-C3EF-49B8-8743-C3EB6208431F}"/>
              </a:ext>
            </a:extLst>
          </p:cNvPr>
          <p:cNvGraphicFramePr>
            <a:graphicFrameLocks/>
          </p:cNvGraphicFramePr>
          <p:nvPr/>
        </p:nvGraphicFramePr>
        <p:xfrm>
          <a:off x="3733892" y="1275323"/>
          <a:ext cx="587109" cy="502920"/>
        </p:xfrm>
        <a:graphic>
          <a:graphicData uri="http://schemas.openxmlformats.org/drawingml/2006/chart">
            <c:chart xmlns:c="http://schemas.openxmlformats.org/drawingml/2006/chart" xmlns:r="http://schemas.openxmlformats.org/officeDocument/2006/relationships" r:id="rId16"/>
          </a:graphicData>
        </a:graphic>
      </p:graphicFrame>
      <p:sp>
        <p:nvSpPr>
          <p:cNvPr id="38" name="TextBox 37">
            <a:extLst>
              <a:ext uri="{FF2B5EF4-FFF2-40B4-BE49-F238E27FC236}">
                <a16:creationId xmlns:a16="http://schemas.microsoft.com/office/drawing/2014/main" id="{274D1FC6-833A-4DCC-BE86-A6E100EBC10B}"/>
              </a:ext>
            </a:extLst>
          </p:cNvPr>
          <p:cNvSpPr txBox="1"/>
          <p:nvPr/>
        </p:nvSpPr>
        <p:spPr>
          <a:xfrm>
            <a:off x="4252000" y="900843"/>
            <a:ext cx="4147391" cy="819712"/>
          </a:xfrm>
          <a:prstGeom prst="rect">
            <a:avLst/>
          </a:prstGeom>
          <a:noFill/>
        </p:spPr>
        <p:txBody>
          <a:bodyPr wrap="square" rtlCol="0">
            <a:spAutoFit/>
          </a:bodyPr>
          <a:lstStyle/>
          <a:p>
            <a:pPr>
              <a:lnSpc>
                <a:spcPts val="3000"/>
              </a:lnSpc>
            </a:pPr>
            <a:r>
              <a:rPr lang="en-US" dirty="0">
                <a:latin typeface="Times New Roman" panose="02020603050405020304" pitchFamily="18" charset="0"/>
                <a:cs typeface="Times New Roman" panose="02020603050405020304" pitchFamily="18" charset="0"/>
              </a:rPr>
              <a:t>Top chart – Congressional allocations</a:t>
            </a:r>
          </a:p>
          <a:p>
            <a:pPr>
              <a:lnSpc>
                <a:spcPts val="3000"/>
              </a:lnSpc>
            </a:pPr>
            <a:r>
              <a:rPr lang="en-US" dirty="0">
                <a:latin typeface="Times New Roman" panose="02020603050405020304" pitchFamily="18" charset="0"/>
                <a:cs typeface="Times New Roman" panose="02020603050405020304" pitchFamily="18" charset="0"/>
              </a:rPr>
              <a:t>Bottom Chart – Revenue loss</a:t>
            </a:r>
          </a:p>
        </p:txBody>
      </p:sp>
      <p:sp>
        <p:nvSpPr>
          <p:cNvPr id="39" name="TextBox 38">
            <a:extLst>
              <a:ext uri="{FF2B5EF4-FFF2-40B4-BE49-F238E27FC236}">
                <a16:creationId xmlns:a16="http://schemas.microsoft.com/office/drawing/2014/main" id="{6D707428-1D0D-4F85-B80B-C51BD2AA62A8}"/>
              </a:ext>
            </a:extLst>
          </p:cNvPr>
          <p:cNvSpPr txBox="1"/>
          <p:nvPr/>
        </p:nvSpPr>
        <p:spPr>
          <a:xfrm>
            <a:off x="8986911" y="911511"/>
            <a:ext cx="2822713" cy="826508"/>
          </a:xfrm>
          <a:prstGeom prst="rect">
            <a:avLst/>
          </a:prstGeom>
          <a:noFill/>
        </p:spPr>
        <p:txBody>
          <a:bodyPr wrap="square" rtlCol="0">
            <a:spAutoFit/>
          </a:bodyPr>
          <a:lstStyle/>
          <a:p>
            <a:pPr>
              <a:lnSpc>
                <a:spcPts val="3000"/>
              </a:lnSpc>
            </a:pPr>
            <a:r>
              <a:rPr lang="en-US" dirty="0">
                <a:latin typeface="Times New Roman" panose="02020603050405020304" pitchFamily="18" charset="0"/>
                <a:cs typeface="Times New Roman" panose="02020603050405020304" pitchFamily="18" charset="0"/>
              </a:rPr>
              <a:t>Anthropogenic</a:t>
            </a:r>
          </a:p>
          <a:p>
            <a:pPr>
              <a:lnSpc>
                <a:spcPts val="3000"/>
              </a:lnSpc>
            </a:pPr>
            <a:r>
              <a:rPr lang="en-US" dirty="0">
                <a:latin typeface="Times New Roman" panose="02020603050405020304" pitchFamily="18" charset="0"/>
                <a:cs typeface="Times New Roman" panose="02020603050405020304" pitchFamily="18" charset="0"/>
              </a:rPr>
              <a:t>Environmental</a:t>
            </a:r>
          </a:p>
        </p:txBody>
      </p:sp>
      <p:sp>
        <p:nvSpPr>
          <p:cNvPr id="40" name="Oval 39">
            <a:extLst>
              <a:ext uri="{FF2B5EF4-FFF2-40B4-BE49-F238E27FC236}">
                <a16:creationId xmlns:a16="http://schemas.microsoft.com/office/drawing/2014/main" id="{418EB88F-7BE9-4FC8-9BA9-EAF1CF395F89}"/>
              </a:ext>
            </a:extLst>
          </p:cNvPr>
          <p:cNvSpPr/>
          <p:nvPr/>
        </p:nvSpPr>
        <p:spPr>
          <a:xfrm>
            <a:off x="8665844" y="1455997"/>
            <a:ext cx="194463" cy="186646"/>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6AF5AB8-11C4-49FE-B5E5-6DEF5E4A4C19}"/>
              </a:ext>
            </a:extLst>
          </p:cNvPr>
          <p:cNvSpPr/>
          <p:nvPr/>
        </p:nvSpPr>
        <p:spPr>
          <a:xfrm>
            <a:off x="8665843" y="1856761"/>
            <a:ext cx="194463" cy="186646"/>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60A242D-74FF-4581-9F10-98554A095A13}"/>
              </a:ext>
            </a:extLst>
          </p:cNvPr>
          <p:cNvSpPr txBox="1"/>
          <p:nvPr/>
        </p:nvSpPr>
        <p:spPr>
          <a:xfrm>
            <a:off x="9001090" y="1708039"/>
            <a:ext cx="2822713" cy="434991"/>
          </a:xfrm>
          <a:prstGeom prst="rect">
            <a:avLst/>
          </a:prstGeom>
          <a:noFill/>
        </p:spPr>
        <p:txBody>
          <a:bodyPr wrap="square" rtlCol="0">
            <a:spAutoFit/>
          </a:bodyPr>
          <a:lstStyle/>
          <a:p>
            <a:pPr>
              <a:lnSpc>
                <a:spcPts val="3000"/>
              </a:lnSpc>
            </a:pPr>
            <a:r>
              <a:rPr lang="en-US" dirty="0">
                <a:latin typeface="Times New Roman" panose="02020603050405020304" pitchFamily="18" charset="0"/>
                <a:cs typeface="Times New Roman" panose="02020603050405020304" pitchFamily="18" charset="0"/>
              </a:rPr>
              <a:t>Combination of both</a:t>
            </a:r>
          </a:p>
        </p:txBody>
      </p:sp>
      <p:sp>
        <p:nvSpPr>
          <p:cNvPr id="43" name="TextBox 42">
            <a:extLst>
              <a:ext uri="{FF2B5EF4-FFF2-40B4-BE49-F238E27FC236}">
                <a16:creationId xmlns:a16="http://schemas.microsoft.com/office/drawing/2014/main" id="{5CFFDB9B-451C-4C74-8A48-4ADBB2F1DB56}"/>
              </a:ext>
            </a:extLst>
          </p:cNvPr>
          <p:cNvSpPr txBox="1"/>
          <p:nvPr/>
        </p:nvSpPr>
        <p:spPr>
          <a:xfrm>
            <a:off x="8547747" y="564361"/>
            <a:ext cx="2822713" cy="434991"/>
          </a:xfrm>
          <a:prstGeom prst="rect">
            <a:avLst/>
          </a:prstGeom>
          <a:noFill/>
        </p:spPr>
        <p:txBody>
          <a:bodyPr wrap="square" rtlCol="0">
            <a:spAutoFit/>
          </a:bodyPr>
          <a:lstStyle/>
          <a:p>
            <a:pPr>
              <a:lnSpc>
                <a:spcPts val="3000"/>
              </a:lnSpc>
            </a:pPr>
            <a:r>
              <a:rPr lang="en-US" dirty="0">
                <a:latin typeface="Times New Roman" panose="02020603050405020304" pitchFamily="18" charset="0"/>
                <a:cs typeface="Times New Roman" panose="02020603050405020304" pitchFamily="18" charset="0"/>
              </a:rPr>
              <a:t>Disaster causes</a:t>
            </a:r>
          </a:p>
        </p:txBody>
      </p:sp>
      <p:sp>
        <p:nvSpPr>
          <p:cNvPr id="44" name="TextBox 43">
            <a:extLst>
              <a:ext uri="{FF2B5EF4-FFF2-40B4-BE49-F238E27FC236}">
                <a16:creationId xmlns:a16="http://schemas.microsoft.com/office/drawing/2014/main" id="{355C40A5-BDDE-4F9D-B2A7-D3003D78F02D}"/>
              </a:ext>
            </a:extLst>
          </p:cNvPr>
          <p:cNvSpPr txBox="1"/>
          <p:nvPr/>
        </p:nvSpPr>
        <p:spPr>
          <a:xfrm>
            <a:off x="-56170" y="4865163"/>
            <a:ext cx="16534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Pacific Islands</a:t>
            </a:r>
          </a:p>
        </p:txBody>
      </p:sp>
      <p:sp>
        <p:nvSpPr>
          <p:cNvPr id="45" name="TextBox 44">
            <a:extLst>
              <a:ext uri="{FF2B5EF4-FFF2-40B4-BE49-F238E27FC236}">
                <a16:creationId xmlns:a16="http://schemas.microsoft.com/office/drawing/2014/main" id="{B23F46BE-C860-4B98-91CF-54C651C7EB36}"/>
              </a:ext>
            </a:extLst>
          </p:cNvPr>
          <p:cNvSpPr txBox="1"/>
          <p:nvPr/>
        </p:nvSpPr>
        <p:spPr>
          <a:xfrm>
            <a:off x="989483" y="1148324"/>
            <a:ext cx="16534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Alaska</a:t>
            </a:r>
          </a:p>
        </p:txBody>
      </p:sp>
      <p:sp>
        <p:nvSpPr>
          <p:cNvPr id="46" name="TextBox 45">
            <a:extLst>
              <a:ext uri="{FF2B5EF4-FFF2-40B4-BE49-F238E27FC236}">
                <a16:creationId xmlns:a16="http://schemas.microsoft.com/office/drawing/2014/main" id="{90787313-05C7-4F8A-B30F-830974248C5B}"/>
              </a:ext>
            </a:extLst>
          </p:cNvPr>
          <p:cNvSpPr txBox="1"/>
          <p:nvPr/>
        </p:nvSpPr>
        <p:spPr>
          <a:xfrm>
            <a:off x="3213671" y="2792736"/>
            <a:ext cx="104705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West Coast</a:t>
            </a:r>
          </a:p>
        </p:txBody>
      </p:sp>
      <p:sp>
        <p:nvSpPr>
          <p:cNvPr id="47" name="TextBox 46">
            <a:extLst>
              <a:ext uri="{FF2B5EF4-FFF2-40B4-BE49-F238E27FC236}">
                <a16:creationId xmlns:a16="http://schemas.microsoft.com/office/drawing/2014/main" id="{B2ECD3D3-14F3-4C4B-B2F4-2593F3CEC028}"/>
              </a:ext>
            </a:extLst>
          </p:cNvPr>
          <p:cNvSpPr txBox="1"/>
          <p:nvPr/>
        </p:nvSpPr>
        <p:spPr>
          <a:xfrm>
            <a:off x="7558119" y="5012755"/>
            <a:ext cx="124888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Southeast</a:t>
            </a:r>
          </a:p>
        </p:txBody>
      </p:sp>
      <p:sp>
        <p:nvSpPr>
          <p:cNvPr id="48" name="TextBox 47">
            <a:extLst>
              <a:ext uri="{FF2B5EF4-FFF2-40B4-BE49-F238E27FC236}">
                <a16:creationId xmlns:a16="http://schemas.microsoft.com/office/drawing/2014/main" id="{55002E74-EEA8-4F3B-8489-AC11188E1A05}"/>
              </a:ext>
            </a:extLst>
          </p:cNvPr>
          <p:cNvSpPr txBox="1"/>
          <p:nvPr/>
        </p:nvSpPr>
        <p:spPr>
          <a:xfrm>
            <a:off x="9655126" y="2294993"/>
            <a:ext cx="194498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Greater Atlantic</a:t>
            </a:r>
          </a:p>
        </p:txBody>
      </p:sp>
    </p:spTree>
    <p:extLst>
      <p:ext uri="{BB962C8B-B14F-4D97-AF65-F5344CB8AC3E}">
        <p14:creationId xmlns:p14="http://schemas.microsoft.com/office/powerpoint/2010/main" val="2957369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10;&#10;Description automatically generated">
            <a:extLst>
              <a:ext uri="{FF2B5EF4-FFF2-40B4-BE49-F238E27FC236}">
                <a16:creationId xmlns:a16="http://schemas.microsoft.com/office/drawing/2014/main" id="{F9A96F19-188A-4613-8D40-E76883AC2166}"/>
              </a:ext>
            </a:extLst>
          </p:cNvPr>
          <p:cNvPicPr/>
          <p:nvPr/>
        </p:nvPicPr>
        <p:blipFill>
          <a:blip r:embed="rId2">
            <a:extLst>
              <a:ext uri="{28A0092B-C50C-407E-A947-70E740481C1C}">
                <a14:useLocalDpi xmlns:a14="http://schemas.microsoft.com/office/drawing/2010/main" val="0"/>
              </a:ext>
            </a:extLst>
          </a:blip>
          <a:stretch>
            <a:fillRect/>
          </a:stretch>
        </p:blipFill>
        <p:spPr>
          <a:xfrm>
            <a:off x="9748912" y="719614"/>
            <a:ext cx="2443088" cy="1968175"/>
          </a:xfrm>
          <a:prstGeom prst="rect">
            <a:avLst/>
          </a:prstGeom>
        </p:spPr>
      </p:pic>
      <p:sp>
        <p:nvSpPr>
          <p:cNvPr id="5" name="TextBox 4">
            <a:extLst>
              <a:ext uri="{FF2B5EF4-FFF2-40B4-BE49-F238E27FC236}">
                <a16:creationId xmlns:a16="http://schemas.microsoft.com/office/drawing/2014/main" id="{320A8F89-5C92-4A9A-AD08-5EEF0DE4CE98}"/>
              </a:ext>
            </a:extLst>
          </p:cNvPr>
          <p:cNvSpPr txBox="1"/>
          <p:nvPr/>
        </p:nvSpPr>
        <p:spPr>
          <a:xfrm>
            <a:off x="0" y="11728"/>
            <a:ext cx="12192000" cy="707886"/>
          </a:xfrm>
          <a:prstGeom prst="rect">
            <a:avLst/>
          </a:prstGeom>
          <a:noFill/>
        </p:spPr>
        <p:txBody>
          <a:bodyPr wrap="square" rtlCol="0">
            <a:spAutoFit/>
          </a:bodyPr>
          <a:lstStyle/>
          <a:p>
            <a:pPr algn="ctr"/>
            <a:r>
              <a:rPr lang="en-US" sz="4000" dirty="0">
                <a:latin typeface="Californian FB" panose="0207040306080B030204" pitchFamily="18" charset="0"/>
              </a:rPr>
              <a:t>2022 Update</a:t>
            </a:r>
          </a:p>
        </p:txBody>
      </p:sp>
      <p:graphicFrame>
        <p:nvGraphicFramePr>
          <p:cNvPr id="8" name="Chart 7">
            <a:extLst>
              <a:ext uri="{FF2B5EF4-FFF2-40B4-BE49-F238E27FC236}">
                <a16:creationId xmlns:a16="http://schemas.microsoft.com/office/drawing/2014/main" id="{AB4ABE55-B783-458F-80BE-47A798BBE79B}"/>
              </a:ext>
            </a:extLst>
          </p:cNvPr>
          <p:cNvGraphicFramePr>
            <a:graphicFrameLocks/>
          </p:cNvGraphicFramePr>
          <p:nvPr/>
        </p:nvGraphicFramePr>
        <p:xfrm>
          <a:off x="962746" y="2385247"/>
          <a:ext cx="5181598" cy="4252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471D729F-C022-421C-93FF-67B82A6C67B9}"/>
              </a:ext>
            </a:extLst>
          </p:cNvPr>
          <p:cNvGraphicFramePr>
            <a:graphicFrameLocks/>
          </p:cNvGraphicFramePr>
          <p:nvPr/>
        </p:nvGraphicFramePr>
        <p:xfrm>
          <a:off x="6206258" y="2399534"/>
          <a:ext cx="5191807" cy="4243388"/>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11A510BF-E7CC-43E4-87AE-FFA857AFA280}"/>
              </a:ext>
            </a:extLst>
          </p:cNvPr>
          <p:cNvSpPr/>
          <p:nvPr/>
        </p:nvSpPr>
        <p:spPr>
          <a:xfrm>
            <a:off x="5579231" y="2227199"/>
            <a:ext cx="482991" cy="3516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29457F-C4A0-4C98-A462-C5E2129FAFD2}"/>
              </a:ext>
            </a:extLst>
          </p:cNvPr>
          <p:cNvSpPr/>
          <p:nvPr/>
        </p:nvSpPr>
        <p:spPr>
          <a:xfrm>
            <a:off x="10912314" y="2897945"/>
            <a:ext cx="482991" cy="286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8B4C6F-3435-4678-9062-23AD11E133E1}"/>
              </a:ext>
            </a:extLst>
          </p:cNvPr>
          <p:cNvSpPr/>
          <p:nvPr/>
        </p:nvSpPr>
        <p:spPr>
          <a:xfrm>
            <a:off x="10643169" y="3428999"/>
            <a:ext cx="414462" cy="436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D9F2B7-4E69-40A5-B4B9-A6F1EB154609}"/>
              </a:ext>
            </a:extLst>
          </p:cNvPr>
          <p:cNvSpPr/>
          <p:nvPr/>
        </p:nvSpPr>
        <p:spPr>
          <a:xfrm>
            <a:off x="5438574" y="3429000"/>
            <a:ext cx="414462" cy="436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0950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E25031-391F-4DDD-BC81-40569CB5A669}"/>
              </a:ext>
            </a:extLst>
          </p:cNvPr>
          <p:cNvSpPr>
            <a:spLocks noGrp="1"/>
          </p:cNvSpPr>
          <p:nvPr>
            <p:ph type="title"/>
          </p:nvPr>
        </p:nvSpPr>
        <p:spPr/>
        <p:txBody>
          <a:bodyPr/>
          <a:lstStyle/>
          <a:p>
            <a:r>
              <a:rPr lang="en-US" dirty="0">
                <a:latin typeface="Georgia" panose="02040502050405020303" pitchFamily="18" charset="0"/>
              </a:rPr>
              <a:t>NAR Fisheries Steering Committee</a:t>
            </a:r>
          </a:p>
        </p:txBody>
      </p:sp>
      <p:cxnSp>
        <p:nvCxnSpPr>
          <p:cNvPr id="19" name="Straight Connector 18">
            <a:extLst>
              <a:ext uri="{FF2B5EF4-FFF2-40B4-BE49-F238E27FC236}">
                <a16:creationId xmlns:a16="http://schemas.microsoft.com/office/drawing/2014/main" id="{39479D29-F77E-4B14-B56B-A784A6E609B9}"/>
              </a:ext>
            </a:extLst>
          </p:cNvPr>
          <p:cNvCxnSpPr>
            <a:cxnSpLocks/>
          </p:cNvCxnSpPr>
          <p:nvPr/>
        </p:nvCxnSpPr>
        <p:spPr>
          <a:xfrm flipH="1">
            <a:off x="4637851" y="5024803"/>
            <a:ext cx="17587" cy="1104464"/>
          </a:xfrm>
          <a:prstGeom prst="line">
            <a:avLst/>
          </a:prstGeom>
          <a:ln>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C6F3EF8-17C4-4AFC-BF0A-BB66D73F1BF8}"/>
              </a:ext>
            </a:extLst>
          </p:cNvPr>
          <p:cNvCxnSpPr>
            <a:cxnSpLocks/>
          </p:cNvCxnSpPr>
          <p:nvPr/>
        </p:nvCxnSpPr>
        <p:spPr>
          <a:xfrm>
            <a:off x="6045433" y="5034374"/>
            <a:ext cx="14582" cy="988379"/>
          </a:xfrm>
          <a:prstGeom prst="line">
            <a:avLst/>
          </a:prstGeom>
          <a:ln>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C94BBF97-26DB-4674-8D96-787CC50E9A21}"/>
              </a:ext>
            </a:extLst>
          </p:cNvPr>
          <p:cNvCxnSpPr>
            <a:cxnSpLocks/>
          </p:cNvCxnSpPr>
          <p:nvPr/>
        </p:nvCxnSpPr>
        <p:spPr>
          <a:xfrm flipH="1">
            <a:off x="7597659" y="5032223"/>
            <a:ext cx="15292" cy="1131780"/>
          </a:xfrm>
          <a:prstGeom prst="line">
            <a:avLst/>
          </a:prstGeom>
          <a:ln>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A323B3C6-241E-4857-9698-34E88AA3C143}"/>
              </a:ext>
            </a:extLst>
          </p:cNvPr>
          <p:cNvCxnSpPr>
            <a:cxnSpLocks/>
          </p:cNvCxnSpPr>
          <p:nvPr/>
        </p:nvCxnSpPr>
        <p:spPr>
          <a:xfrm flipH="1">
            <a:off x="9095889" y="5029697"/>
            <a:ext cx="25968" cy="1124707"/>
          </a:xfrm>
          <a:prstGeom prst="line">
            <a:avLst/>
          </a:prstGeom>
          <a:ln>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70B12E0A-2F94-4335-8A6D-4AA78C59E24F}"/>
              </a:ext>
            </a:extLst>
          </p:cNvPr>
          <p:cNvCxnSpPr>
            <a:cxnSpLocks/>
          </p:cNvCxnSpPr>
          <p:nvPr/>
        </p:nvCxnSpPr>
        <p:spPr>
          <a:xfrm flipH="1">
            <a:off x="3173043" y="5023463"/>
            <a:ext cx="17587" cy="1104464"/>
          </a:xfrm>
          <a:prstGeom prst="line">
            <a:avLst/>
          </a:prstGeom>
          <a:ln>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1008E1B6-2083-4437-9702-EC75A635314B}"/>
              </a:ext>
            </a:extLst>
          </p:cNvPr>
          <p:cNvCxnSpPr>
            <a:cxnSpLocks/>
            <a:stCxn id="25" idx="2"/>
          </p:cNvCxnSpPr>
          <p:nvPr/>
        </p:nvCxnSpPr>
        <p:spPr>
          <a:xfrm>
            <a:off x="6031185" y="2391172"/>
            <a:ext cx="6697" cy="2131063"/>
          </a:xfrm>
          <a:prstGeom prst="line">
            <a:avLst/>
          </a:prstGeom>
          <a:ln>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sp>
        <p:nvSpPr>
          <p:cNvPr id="25" name="Rectangle 24">
            <a:extLst>
              <a:ext uri="{FF2B5EF4-FFF2-40B4-BE49-F238E27FC236}">
                <a16:creationId xmlns:a16="http://schemas.microsoft.com/office/drawing/2014/main" id="{988C5654-A86D-48BB-8D52-88B2C70AEA13}"/>
              </a:ext>
            </a:extLst>
          </p:cNvPr>
          <p:cNvSpPr/>
          <p:nvPr/>
        </p:nvSpPr>
        <p:spPr>
          <a:xfrm>
            <a:off x="4820815" y="1672247"/>
            <a:ext cx="2420739" cy="718925"/>
          </a:xfrm>
          <a:prstGeom prst="rect">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ysClr val="windowText" lastClr="000000"/>
                </a:solidFill>
              </a:rPr>
              <a:t>Sponsor</a:t>
            </a:r>
          </a:p>
          <a:p>
            <a:pPr algn="ctr"/>
            <a:r>
              <a:rPr lang="en-US" sz="1400" dirty="0">
                <a:solidFill>
                  <a:sysClr val="windowText" lastClr="000000"/>
                </a:solidFill>
              </a:rPr>
              <a:t>Mike Sweeney, Global Managing Director of Fisheries</a:t>
            </a:r>
          </a:p>
        </p:txBody>
      </p:sp>
      <p:sp>
        <p:nvSpPr>
          <p:cNvPr id="26" name="Rectangle 25">
            <a:extLst>
              <a:ext uri="{FF2B5EF4-FFF2-40B4-BE49-F238E27FC236}">
                <a16:creationId xmlns:a16="http://schemas.microsoft.com/office/drawing/2014/main" id="{8C8BEB47-8E8A-479B-9747-F968F252BAB7}"/>
              </a:ext>
            </a:extLst>
          </p:cNvPr>
          <p:cNvSpPr/>
          <p:nvPr/>
        </p:nvSpPr>
        <p:spPr>
          <a:xfrm>
            <a:off x="4938301" y="2587566"/>
            <a:ext cx="2145324" cy="1340128"/>
          </a:xfrm>
          <a:prstGeom prst="rect">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ysClr val="windowText" lastClr="000000"/>
                </a:solidFill>
              </a:rPr>
              <a:t>Division Management</a:t>
            </a:r>
          </a:p>
          <a:p>
            <a:pPr algn="ctr"/>
            <a:r>
              <a:rPr lang="en-US" sz="1400" dirty="0">
                <a:solidFill>
                  <a:schemeClr val="tx1"/>
                </a:solidFill>
              </a:rPr>
              <a:t>Tom Dempsey, CA Oceans Program Dir </a:t>
            </a:r>
          </a:p>
          <a:p>
            <a:pPr algn="ctr"/>
            <a:r>
              <a:rPr lang="en-US" sz="1400" dirty="0">
                <a:solidFill>
                  <a:schemeClr val="tx1"/>
                </a:solidFill>
              </a:rPr>
              <a:t>Mary Gleason, Dir of Science CA Oceans Program</a:t>
            </a:r>
          </a:p>
        </p:txBody>
      </p:sp>
      <p:sp>
        <p:nvSpPr>
          <p:cNvPr id="27" name="Rectangle 26">
            <a:extLst>
              <a:ext uri="{FF2B5EF4-FFF2-40B4-BE49-F238E27FC236}">
                <a16:creationId xmlns:a16="http://schemas.microsoft.com/office/drawing/2014/main" id="{2170B690-B0FA-4BF7-AE6D-0CEE4D15FC4D}"/>
              </a:ext>
            </a:extLst>
          </p:cNvPr>
          <p:cNvSpPr/>
          <p:nvPr/>
        </p:nvSpPr>
        <p:spPr>
          <a:xfrm>
            <a:off x="4938301" y="4056275"/>
            <a:ext cx="2145324" cy="844073"/>
          </a:xfrm>
          <a:prstGeom prst="rect">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ysClr val="windowText" lastClr="000000"/>
                </a:solidFill>
              </a:rPr>
              <a:t>Regional Steering Committee</a:t>
            </a:r>
          </a:p>
          <a:p>
            <a:pPr algn="ctr"/>
            <a:r>
              <a:rPr lang="en-US" sz="1400" dirty="0">
                <a:solidFill>
                  <a:schemeClr val="tx1"/>
                </a:solidFill>
              </a:rPr>
              <a:t>Chair</a:t>
            </a:r>
            <a:r>
              <a:rPr lang="en-US" sz="1400" b="1" dirty="0">
                <a:solidFill>
                  <a:schemeClr val="tx1"/>
                </a:solidFill>
              </a:rPr>
              <a:t>: Kate Kauer, </a:t>
            </a:r>
            <a:r>
              <a:rPr lang="en-US" sz="1400" dirty="0">
                <a:solidFill>
                  <a:schemeClr val="tx1"/>
                </a:solidFill>
              </a:rPr>
              <a:t>CA</a:t>
            </a:r>
            <a:r>
              <a:rPr lang="en-US" sz="1400" b="1" dirty="0">
                <a:solidFill>
                  <a:schemeClr val="tx1"/>
                </a:solidFill>
              </a:rPr>
              <a:t> </a:t>
            </a:r>
            <a:r>
              <a:rPr lang="en-US" sz="1400" dirty="0">
                <a:solidFill>
                  <a:schemeClr val="tx1"/>
                </a:solidFill>
              </a:rPr>
              <a:t>Fisheries Strategy Lead</a:t>
            </a:r>
          </a:p>
        </p:txBody>
      </p:sp>
      <p:sp>
        <p:nvSpPr>
          <p:cNvPr id="28" name="Rectangle 27">
            <a:extLst>
              <a:ext uri="{FF2B5EF4-FFF2-40B4-BE49-F238E27FC236}">
                <a16:creationId xmlns:a16="http://schemas.microsoft.com/office/drawing/2014/main" id="{8B9DC7B5-8A0F-4D2E-BDF6-4C3B4F3E2AF9}"/>
              </a:ext>
            </a:extLst>
          </p:cNvPr>
          <p:cNvSpPr/>
          <p:nvPr/>
        </p:nvSpPr>
        <p:spPr>
          <a:xfrm>
            <a:off x="5625909" y="5240839"/>
            <a:ext cx="1106424" cy="932688"/>
          </a:xfrm>
          <a:prstGeom prst="rect">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Jay Odell, </a:t>
            </a:r>
            <a:r>
              <a:rPr lang="en-US" sz="1400" dirty="0">
                <a:solidFill>
                  <a:sysClr val="windowText" lastClr="000000"/>
                </a:solidFill>
              </a:rPr>
              <a:t>Southeast</a:t>
            </a:r>
          </a:p>
        </p:txBody>
      </p:sp>
      <p:sp>
        <p:nvSpPr>
          <p:cNvPr id="29" name="Rectangle 28">
            <a:extLst>
              <a:ext uri="{FF2B5EF4-FFF2-40B4-BE49-F238E27FC236}">
                <a16:creationId xmlns:a16="http://schemas.microsoft.com/office/drawing/2014/main" id="{B66595F3-61FD-4C25-88AB-D8B5E1DAB322}"/>
              </a:ext>
            </a:extLst>
          </p:cNvPr>
          <p:cNvSpPr/>
          <p:nvPr/>
        </p:nvSpPr>
        <p:spPr>
          <a:xfrm>
            <a:off x="7128948" y="5240840"/>
            <a:ext cx="1106424" cy="932688"/>
          </a:xfrm>
          <a:prstGeom prst="rect">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Geoff Smith, </a:t>
            </a:r>
            <a:r>
              <a:rPr lang="en-US" sz="1400" dirty="0">
                <a:solidFill>
                  <a:sysClr val="windowText" lastClr="000000"/>
                </a:solidFill>
              </a:rPr>
              <a:t>ME</a:t>
            </a:r>
          </a:p>
        </p:txBody>
      </p:sp>
      <p:cxnSp>
        <p:nvCxnSpPr>
          <p:cNvPr id="30" name="Straight Connector 29">
            <a:extLst>
              <a:ext uri="{FF2B5EF4-FFF2-40B4-BE49-F238E27FC236}">
                <a16:creationId xmlns:a16="http://schemas.microsoft.com/office/drawing/2014/main" id="{E53DA6CD-931D-4359-B197-7D26B9123867}"/>
              </a:ext>
            </a:extLst>
          </p:cNvPr>
          <p:cNvCxnSpPr>
            <a:cxnSpLocks/>
          </p:cNvCxnSpPr>
          <p:nvPr/>
        </p:nvCxnSpPr>
        <p:spPr>
          <a:xfrm>
            <a:off x="1667993" y="5028929"/>
            <a:ext cx="9067305" cy="0"/>
          </a:xfrm>
          <a:prstGeom prst="line">
            <a:avLst/>
          </a:prstGeom>
          <a:ln>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sp>
        <p:nvSpPr>
          <p:cNvPr id="31" name="Rectangle 30">
            <a:extLst>
              <a:ext uri="{FF2B5EF4-FFF2-40B4-BE49-F238E27FC236}">
                <a16:creationId xmlns:a16="http://schemas.microsoft.com/office/drawing/2014/main" id="{3C3BE5CC-985F-4012-A008-AC61E30A26BF}"/>
              </a:ext>
            </a:extLst>
          </p:cNvPr>
          <p:cNvSpPr/>
          <p:nvPr/>
        </p:nvSpPr>
        <p:spPr>
          <a:xfrm>
            <a:off x="768627" y="4017985"/>
            <a:ext cx="10553612" cy="2468390"/>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DC73198D-81A4-4E4A-BEE5-A72566EC3D53}"/>
              </a:ext>
            </a:extLst>
          </p:cNvPr>
          <p:cNvSpPr/>
          <p:nvPr/>
        </p:nvSpPr>
        <p:spPr>
          <a:xfrm>
            <a:off x="4122870" y="5223367"/>
            <a:ext cx="1106424" cy="932688"/>
          </a:xfrm>
          <a:prstGeom prst="rect">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David Moss, </a:t>
            </a:r>
            <a:r>
              <a:rPr lang="en-US" sz="1400" dirty="0">
                <a:solidFill>
                  <a:sysClr val="windowText" lastClr="000000"/>
                </a:solidFill>
              </a:rPr>
              <a:t>FL</a:t>
            </a:r>
          </a:p>
        </p:txBody>
      </p:sp>
      <p:sp>
        <p:nvSpPr>
          <p:cNvPr id="33" name="Rectangle 32">
            <a:extLst>
              <a:ext uri="{FF2B5EF4-FFF2-40B4-BE49-F238E27FC236}">
                <a16:creationId xmlns:a16="http://schemas.microsoft.com/office/drawing/2014/main" id="{12136BF4-B107-42FF-B18A-A88F8F544BB6}"/>
              </a:ext>
            </a:extLst>
          </p:cNvPr>
          <p:cNvSpPr/>
          <p:nvPr/>
        </p:nvSpPr>
        <p:spPr>
          <a:xfrm>
            <a:off x="8631987" y="5214487"/>
            <a:ext cx="1106424" cy="932688"/>
          </a:xfrm>
          <a:prstGeom prst="rect">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Scott Sowa, </a:t>
            </a:r>
            <a:r>
              <a:rPr lang="en-US" sz="1400" dirty="0">
                <a:solidFill>
                  <a:sysClr val="windowText" lastClr="000000"/>
                </a:solidFill>
              </a:rPr>
              <a:t>Great Lakes</a:t>
            </a:r>
          </a:p>
        </p:txBody>
      </p:sp>
      <p:cxnSp>
        <p:nvCxnSpPr>
          <p:cNvPr id="34" name="Straight Connector 33">
            <a:extLst>
              <a:ext uri="{FF2B5EF4-FFF2-40B4-BE49-F238E27FC236}">
                <a16:creationId xmlns:a16="http://schemas.microsoft.com/office/drawing/2014/main" id="{5A4AFFFA-45DC-4454-AC58-59401F773BF5}"/>
              </a:ext>
            </a:extLst>
          </p:cNvPr>
          <p:cNvCxnSpPr>
            <a:cxnSpLocks/>
          </p:cNvCxnSpPr>
          <p:nvPr/>
        </p:nvCxnSpPr>
        <p:spPr>
          <a:xfrm flipH="1">
            <a:off x="10709330" y="5029696"/>
            <a:ext cx="25968" cy="1124707"/>
          </a:xfrm>
          <a:prstGeom prst="line">
            <a:avLst/>
          </a:prstGeom>
          <a:ln>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sp>
        <p:nvSpPr>
          <p:cNvPr id="35" name="Rectangle 34">
            <a:extLst>
              <a:ext uri="{FF2B5EF4-FFF2-40B4-BE49-F238E27FC236}">
                <a16:creationId xmlns:a16="http://schemas.microsoft.com/office/drawing/2014/main" id="{7E6A4AEF-9A11-4424-AB83-D0CE13E1869E}"/>
              </a:ext>
            </a:extLst>
          </p:cNvPr>
          <p:cNvSpPr/>
          <p:nvPr/>
        </p:nvSpPr>
        <p:spPr>
          <a:xfrm>
            <a:off x="10135026" y="5207498"/>
            <a:ext cx="1106424" cy="932688"/>
          </a:xfrm>
          <a:prstGeom prst="rect">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Kate Wilke, </a:t>
            </a:r>
            <a:r>
              <a:rPr lang="en-US" sz="1400" dirty="0">
                <a:solidFill>
                  <a:sysClr val="windowText" lastClr="000000"/>
                </a:solidFill>
              </a:rPr>
              <a:t>Mid Atlantic</a:t>
            </a:r>
          </a:p>
        </p:txBody>
      </p:sp>
      <p:cxnSp>
        <p:nvCxnSpPr>
          <p:cNvPr id="36" name="Straight Connector 35">
            <a:extLst>
              <a:ext uri="{FF2B5EF4-FFF2-40B4-BE49-F238E27FC236}">
                <a16:creationId xmlns:a16="http://schemas.microsoft.com/office/drawing/2014/main" id="{AB840A1E-2BB8-4D2A-893E-0D034A05421F}"/>
              </a:ext>
            </a:extLst>
          </p:cNvPr>
          <p:cNvCxnSpPr>
            <a:cxnSpLocks/>
          </p:cNvCxnSpPr>
          <p:nvPr/>
        </p:nvCxnSpPr>
        <p:spPr>
          <a:xfrm flipH="1">
            <a:off x="1650923" y="5024803"/>
            <a:ext cx="25968" cy="1124707"/>
          </a:xfrm>
          <a:prstGeom prst="line">
            <a:avLst/>
          </a:prstGeom>
          <a:ln>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sp>
        <p:nvSpPr>
          <p:cNvPr id="37" name="Rectangle 36">
            <a:extLst>
              <a:ext uri="{FF2B5EF4-FFF2-40B4-BE49-F238E27FC236}">
                <a16:creationId xmlns:a16="http://schemas.microsoft.com/office/drawing/2014/main" id="{73E0B1FC-ED6B-46B8-A9B3-A3D41D20AC36}"/>
              </a:ext>
            </a:extLst>
          </p:cNvPr>
          <p:cNvSpPr/>
          <p:nvPr/>
        </p:nvSpPr>
        <p:spPr>
          <a:xfrm>
            <a:off x="2619831" y="5223367"/>
            <a:ext cx="1106424" cy="932688"/>
          </a:xfrm>
          <a:prstGeom prst="rect">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Chris McGuire, </a:t>
            </a:r>
            <a:r>
              <a:rPr lang="en-US" sz="1400" dirty="0">
                <a:solidFill>
                  <a:sysClr val="windowText" lastClr="000000"/>
                </a:solidFill>
              </a:rPr>
              <a:t>MA</a:t>
            </a:r>
          </a:p>
        </p:txBody>
      </p:sp>
      <p:cxnSp>
        <p:nvCxnSpPr>
          <p:cNvPr id="38" name="Straight Connector 37">
            <a:extLst>
              <a:ext uri="{FF2B5EF4-FFF2-40B4-BE49-F238E27FC236}">
                <a16:creationId xmlns:a16="http://schemas.microsoft.com/office/drawing/2014/main" id="{46C5308F-4606-490D-BB6A-518B596C3501}"/>
              </a:ext>
            </a:extLst>
          </p:cNvPr>
          <p:cNvCxnSpPr>
            <a:cxnSpLocks/>
          </p:cNvCxnSpPr>
          <p:nvPr/>
        </p:nvCxnSpPr>
        <p:spPr>
          <a:xfrm>
            <a:off x="6037882" y="4900348"/>
            <a:ext cx="7551" cy="152525"/>
          </a:xfrm>
          <a:prstGeom prst="line">
            <a:avLst/>
          </a:prstGeom>
          <a:ln>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sp>
        <p:nvSpPr>
          <p:cNvPr id="39" name="Rectangle 38">
            <a:extLst>
              <a:ext uri="{FF2B5EF4-FFF2-40B4-BE49-F238E27FC236}">
                <a16:creationId xmlns:a16="http://schemas.microsoft.com/office/drawing/2014/main" id="{873CC005-E104-42E2-8524-E97C8C5C18A8}"/>
              </a:ext>
            </a:extLst>
          </p:cNvPr>
          <p:cNvSpPr/>
          <p:nvPr/>
        </p:nvSpPr>
        <p:spPr>
          <a:xfrm>
            <a:off x="1112770" y="5216906"/>
            <a:ext cx="1110446" cy="930269"/>
          </a:xfrm>
          <a:prstGeom prst="rect">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Gway Kirchner</a:t>
            </a:r>
            <a:r>
              <a:rPr lang="en-US" sz="1400" dirty="0">
                <a:solidFill>
                  <a:sysClr val="windowText" lastClr="000000"/>
                </a:solidFill>
              </a:rPr>
              <a:t>, OR</a:t>
            </a:r>
          </a:p>
        </p:txBody>
      </p:sp>
      <p:sp>
        <p:nvSpPr>
          <p:cNvPr id="40" name="Rectangle 39">
            <a:extLst>
              <a:ext uri="{FF2B5EF4-FFF2-40B4-BE49-F238E27FC236}">
                <a16:creationId xmlns:a16="http://schemas.microsoft.com/office/drawing/2014/main" id="{D288942B-862B-43F6-A287-DB272C304B35}"/>
              </a:ext>
            </a:extLst>
          </p:cNvPr>
          <p:cNvSpPr/>
          <p:nvPr/>
        </p:nvSpPr>
        <p:spPr>
          <a:xfrm>
            <a:off x="1127099" y="4129446"/>
            <a:ext cx="1492732" cy="779770"/>
          </a:xfrm>
          <a:prstGeom prst="rect">
            <a:avLst/>
          </a:prstGeom>
          <a:solidFill>
            <a:schemeClr val="accent5">
              <a:lumMod val="20000"/>
              <a:lumOff val="80000"/>
            </a:schemeClr>
          </a:solidFill>
          <a:ln>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ysClr val="windowText" lastClr="000000"/>
                </a:solidFill>
              </a:rPr>
              <a:t>NAPGR Partner</a:t>
            </a:r>
          </a:p>
          <a:p>
            <a:pPr algn="ctr"/>
            <a:r>
              <a:rPr lang="en-US" sz="1400" b="1" dirty="0">
                <a:solidFill>
                  <a:sysClr val="windowText" lastClr="000000"/>
                </a:solidFill>
              </a:rPr>
              <a:t>Stephanie Bailenson</a:t>
            </a:r>
          </a:p>
        </p:txBody>
      </p:sp>
    </p:spTree>
    <p:extLst>
      <p:ext uri="{BB962C8B-B14F-4D97-AF65-F5344CB8AC3E}">
        <p14:creationId xmlns:p14="http://schemas.microsoft.com/office/powerpoint/2010/main" val="980772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10;&#10;Description automatically generated">
            <a:extLst>
              <a:ext uri="{FF2B5EF4-FFF2-40B4-BE49-F238E27FC236}">
                <a16:creationId xmlns:a16="http://schemas.microsoft.com/office/drawing/2014/main" id="{F9A96F19-188A-4613-8D40-E76883AC2166}"/>
              </a:ext>
            </a:extLst>
          </p:cNvPr>
          <p:cNvPicPr/>
          <p:nvPr/>
        </p:nvPicPr>
        <p:blipFill>
          <a:blip r:embed="rId2">
            <a:extLst>
              <a:ext uri="{28A0092B-C50C-407E-A947-70E740481C1C}">
                <a14:useLocalDpi xmlns:a14="http://schemas.microsoft.com/office/drawing/2010/main" val="0"/>
              </a:ext>
            </a:extLst>
          </a:blip>
          <a:stretch>
            <a:fillRect/>
          </a:stretch>
        </p:blipFill>
        <p:spPr>
          <a:xfrm>
            <a:off x="9748912" y="719614"/>
            <a:ext cx="2443088" cy="1968175"/>
          </a:xfrm>
          <a:prstGeom prst="rect">
            <a:avLst/>
          </a:prstGeom>
        </p:spPr>
      </p:pic>
      <p:sp>
        <p:nvSpPr>
          <p:cNvPr id="5" name="TextBox 4">
            <a:extLst>
              <a:ext uri="{FF2B5EF4-FFF2-40B4-BE49-F238E27FC236}">
                <a16:creationId xmlns:a16="http://schemas.microsoft.com/office/drawing/2014/main" id="{320A8F89-5C92-4A9A-AD08-5EEF0DE4CE98}"/>
              </a:ext>
            </a:extLst>
          </p:cNvPr>
          <p:cNvSpPr txBox="1"/>
          <p:nvPr/>
        </p:nvSpPr>
        <p:spPr>
          <a:xfrm>
            <a:off x="0" y="11728"/>
            <a:ext cx="12192000" cy="707886"/>
          </a:xfrm>
          <a:prstGeom prst="rect">
            <a:avLst/>
          </a:prstGeom>
          <a:noFill/>
        </p:spPr>
        <p:txBody>
          <a:bodyPr wrap="square" rtlCol="0">
            <a:spAutoFit/>
          </a:bodyPr>
          <a:lstStyle/>
          <a:p>
            <a:pPr algn="ctr"/>
            <a:r>
              <a:rPr lang="en-US" sz="4000" dirty="0">
                <a:latin typeface="Californian FB" panose="0207040306080B030204" pitchFamily="18" charset="0"/>
              </a:rPr>
              <a:t>2022 Update</a:t>
            </a:r>
          </a:p>
        </p:txBody>
      </p:sp>
      <p:graphicFrame>
        <p:nvGraphicFramePr>
          <p:cNvPr id="8" name="Chart 7">
            <a:extLst>
              <a:ext uri="{FF2B5EF4-FFF2-40B4-BE49-F238E27FC236}">
                <a16:creationId xmlns:a16="http://schemas.microsoft.com/office/drawing/2014/main" id="{AB4ABE55-B783-458F-80BE-47A798BBE79B}"/>
              </a:ext>
            </a:extLst>
          </p:cNvPr>
          <p:cNvGraphicFramePr>
            <a:graphicFrameLocks/>
          </p:cNvGraphicFramePr>
          <p:nvPr/>
        </p:nvGraphicFramePr>
        <p:xfrm>
          <a:off x="962746" y="2385247"/>
          <a:ext cx="5181598" cy="4252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471D729F-C022-421C-93FF-67B82A6C67B9}"/>
              </a:ext>
            </a:extLst>
          </p:cNvPr>
          <p:cNvGraphicFramePr>
            <a:graphicFrameLocks/>
          </p:cNvGraphicFramePr>
          <p:nvPr/>
        </p:nvGraphicFramePr>
        <p:xfrm>
          <a:off x="6206258" y="2399534"/>
          <a:ext cx="5191807" cy="42433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15043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10;&#10;Description automatically generated">
            <a:extLst>
              <a:ext uri="{FF2B5EF4-FFF2-40B4-BE49-F238E27FC236}">
                <a16:creationId xmlns:a16="http://schemas.microsoft.com/office/drawing/2014/main" id="{F9A96F19-188A-4613-8D40-E76883AC2166}"/>
              </a:ext>
            </a:extLst>
          </p:cNvPr>
          <p:cNvPicPr/>
          <p:nvPr/>
        </p:nvPicPr>
        <p:blipFill>
          <a:blip r:embed="rId2">
            <a:extLst>
              <a:ext uri="{28A0092B-C50C-407E-A947-70E740481C1C}">
                <a14:useLocalDpi xmlns:a14="http://schemas.microsoft.com/office/drawing/2010/main" val="0"/>
              </a:ext>
            </a:extLst>
          </a:blip>
          <a:stretch>
            <a:fillRect/>
          </a:stretch>
        </p:blipFill>
        <p:spPr>
          <a:xfrm>
            <a:off x="9748912" y="719614"/>
            <a:ext cx="2443088" cy="1968175"/>
          </a:xfrm>
          <a:prstGeom prst="rect">
            <a:avLst/>
          </a:prstGeom>
        </p:spPr>
      </p:pic>
      <p:sp>
        <p:nvSpPr>
          <p:cNvPr id="5" name="TextBox 4">
            <a:extLst>
              <a:ext uri="{FF2B5EF4-FFF2-40B4-BE49-F238E27FC236}">
                <a16:creationId xmlns:a16="http://schemas.microsoft.com/office/drawing/2014/main" id="{320A8F89-5C92-4A9A-AD08-5EEF0DE4CE98}"/>
              </a:ext>
            </a:extLst>
          </p:cNvPr>
          <p:cNvSpPr txBox="1"/>
          <p:nvPr/>
        </p:nvSpPr>
        <p:spPr>
          <a:xfrm>
            <a:off x="0" y="11728"/>
            <a:ext cx="12192000" cy="707886"/>
          </a:xfrm>
          <a:prstGeom prst="rect">
            <a:avLst/>
          </a:prstGeom>
          <a:noFill/>
        </p:spPr>
        <p:txBody>
          <a:bodyPr wrap="square" rtlCol="0">
            <a:spAutoFit/>
          </a:bodyPr>
          <a:lstStyle/>
          <a:p>
            <a:pPr algn="ctr"/>
            <a:r>
              <a:rPr lang="en-US" sz="4000" dirty="0">
                <a:latin typeface="Californian FB" panose="0207040306080B030204" pitchFamily="18" charset="0"/>
              </a:rPr>
              <a:t>2022 Update</a:t>
            </a:r>
          </a:p>
        </p:txBody>
      </p:sp>
      <p:graphicFrame>
        <p:nvGraphicFramePr>
          <p:cNvPr id="8" name="Chart 7">
            <a:extLst>
              <a:ext uri="{FF2B5EF4-FFF2-40B4-BE49-F238E27FC236}">
                <a16:creationId xmlns:a16="http://schemas.microsoft.com/office/drawing/2014/main" id="{AB4ABE55-B783-458F-80BE-47A798BBE79B}"/>
              </a:ext>
            </a:extLst>
          </p:cNvPr>
          <p:cNvGraphicFramePr>
            <a:graphicFrameLocks/>
          </p:cNvGraphicFramePr>
          <p:nvPr/>
        </p:nvGraphicFramePr>
        <p:xfrm>
          <a:off x="962746" y="2385247"/>
          <a:ext cx="5181598" cy="4252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471D729F-C022-421C-93FF-67B82A6C67B9}"/>
              </a:ext>
            </a:extLst>
          </p:cNvPr>
          <p:cNvGraphicFramePr>
            <a:graphicFrameLocks/>
          </p:cNvGraphicFramePr>
          <p:nvPr/>
        </p:nvGraphicFramePr>
        <p:xfrm>
          <a:off x="6206258" y="2399534"/>
          <a:ext cx="5191807" cy="4243388"/>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a:extLst>
              <a:ext uri="{FF2B5EF4-FFF2-40B4-BE49-F238E27FC236}">
                <a16:creationId xmlns:a16="http://schemas.microsoft.com/office/drawing/2014/main" id="{C541B5F6-782F-4B4B-AFD6-95CDCB620C65}"/>
              </a:ext>
            </a:extLst>
          </p:cNvPr>
          <p:cNvSpPr/>
          <p:nvPr/>
        </p:nvSpPr>
        <p:spPr>
          <a:xfrm>
            <a:off x="5894784" y="603427"/>
            <a:ext cx="56270" cy="35636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C2FF013-0575-4B07-8673-88BCBA85CF36}"/>
              </a:ext>
            </a:extLst>
          </p:cNvPr>
          <p:cNvSpPr/>
          <p:nvPr/>
        </p:nvSpPr>
        <p:spPr>
          <a:xfrm>
            <a:off x="11156571" y="603428"/>
            <a:ext cx="56271" cy="35636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519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29647" y="0"/>
            <a:ext cx="10244797" cy="6858000"/>
          </a:xfrm>
          <a:prstGeom prst="rect">
            <a:avLst/>
          </a:prstGeom>
        </p:spPr>
      </p:pic>
      <p:sp>
        <p:nvSpPr>
          <p:cNvPr id="6" name="Rectangle 5"/>
          <p:cNvSpPr/>
          <p:nvPr/>
        </p:nvSpPr>
        <p:spPr>
          <a:xfrm>
            <a:off x="2602174" y="0"/>
            <a:ext cx="8065827" cy="6858000"/>
          </a:xfrm>
          <a:prstGeom prst="rect">
            <a:avLst/>
          </a:prstGeom>
          <a:gradFill flip="none" rotWithShape="1">
            <a:gsLst>
              <a:gs pos="19000">
                <a:srgbClr val="000000"/>
              </a:gs>
              <a:gs pos="0">
                <a:srgbClr val="000000">
                  <a:alpha val="0"/>
                </a:srgbClr>
              </a:gs>
              <a:gs pos="100000">
                <a:schemeClr val="tx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08AC13-2AEC-4F5D-9211-DDD416A0699A}"/>
              </a:ext>
            </a:extLst>
          </p:cNvPr>
          <p:cNvSpPr txBox="1"/>
          <p:nvPr/>
        </p:nvSpPr>
        <p:spPr>
          <a:xfrm>
            <a:off x="4023360" y="0"/>
            <a:ext cx="8168640" cy="584775"/>
          </a:xfrm>
          <a:prstGeom prst="rect">
            <a:avLst/>
          </a:prstGeom>
          <a:noFill/>
        </p:spPr>
        <p:txBody>
          <a:bodyPr wrap="square" rtlCol="0">
            <a:spAutoFit/>
          </a:bodyPr>
          <a:lstStyle/>
          <a:p>
            <a:pPr algn="ctr"/>
            <a:r>
              <a:rPr lang="en-US" sz="3200" dirty="0">
                <a:solidFill>
                  <a:schemeClr val="bg1"/>
                </a:solidFill>
                <a:latin typeface="Times New Roman" panose="02020603050405020304" pitchFamily="18" charset="0"/>
                <a:cs typeface="Times New Roman" panose="02020603050405020304" pitchFamily="18" charset="0"/>
              </a:rPr>
              <a:t>Conclusions</a:t>
            </a:r>
          </a:p>
        </p:txBody>
      </p:sp>
      <p:sp>
        <p:nvSpPr>
          <p:cNvPr id="2" name="TextBox 1">
            <a:extLst>
              <a:ext uri="{FF2B5EF4-FFF2-40B4-BE49-F238E27FC236}">
                <a16:creationId xmlns:a16="http://schemas.microsoft.com/office/drawing/2014/main" id="{27C49C5D-3E93-45EA-90A2-44D35FF4475F}"/>
              </a:ext>
            </a:extLst>
          </p:cNvPr>
          <p:cNvSpPr txBox="1"/>
          <p:nvPr/>
        </p:nvSpPr>
        <p:spPr>
          <a:xfrm>
            <a:off x="4126172" y="584775"/>
            <a:ext cx="8065827" cy="710963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Fishery disasters are impacting every coastal state, increasing over time, with over $5B in cumulative impacts</a:t>
            </a:r>
          </a:p>
          <a:p>
            <a:pPr marL="285750" indent="-285750">
              <a:buFont typeface="Arial" panose="020B0604020202020204" pitchFamily="34" charset="0"/>
              <a:buChar char="•"/>
            </a:pPr>
            <a:r>
              <a:rPr lang="en-US" sz="2400" dirty="0">
                <a:solidFill>
                  <a:schemeClr val="bg1"/>
                </a:solidFill>
              </a:rPr>
              <a:t>Causes of disasters recently shifted to extreme environmental events, particularly marine heatwaves</a:t>
            </a:r>
          </a:p>
          <a:p>
            <a:pPr marL="285750" indent="-285750">
              <a:buFont typeface="Arial" panose="020B0604020202020204" pitchFamily="34" charset="0"/>
              <a:buChar char="•"/>
            </a:pPr>
            <a:r>
              <a:rPr lang="en-US" sz="2400" dirty="0">
                <a:solidFill>
                  <a:schemeClr val="bg1"/>
                </a:solidFill>
              </a:rPr>
              <a:t>Acceleration of marine heatwaves is linked to climate change</a:t>
            </a:r>
          </a:p>
          <a:p>
            <a:pPr marL="285750" indent="-285750">
              <a:buFont typeface="Arial" panose="020B0604020202020204" pitchFamily="34" charset="0"/>
              <a:buChar char="•"/>
            </a:pPr>
            <a:r>
              <a:rPr lang="en-US" sz="2400" dirty="0">
                <a:solidFill>
                  <a:schemeClr val="bg1"/>
                </a:solidFill>
              </a:rPr>
              <a:t>Despite impacts, federal process is reactive and ad hoc</a:t>
            </a:r>
          </a:p>
          <a:p>
            <a:pPr marL="285750" indent="-285750">
              <a:buFont typeface="Arial" panose="020B0604020202020204" pitchFamily="34" charset="0"/>
              <a:buChar char="•"/>
            </a:pPr>
            <a:r>
              <a:rPr lang="en-US" sz="2400" dirty="0">
                <a:solidFill>
                  <a:schemeClr val="bg1"/>
                </a:solidFill>
              </a:rPr>
              <a:t>Fishing communities wait 2-6 years </a:t>
            </a:r>
          </a:p>
          <a:p>
            <a:pPr marL="285750" indent="-285750">
              <a:buFont typeface="Arial" panose="020B0604020202020204" pitchFamily="34" charset="0"/>
              <a:buChar char="•"/>
            </a:pPr>
            <a:r>
              <a:rPr lang="en-US" sz="2400" dirty="0">
                <a:solidFill>
                  <a:schemeClr val="bg1"/>
                </a:solidFill>
              </a:rPr>
              <a:t>Disaster reporting lacks critical detail for understanding the full breadth and magnitude of impacts</a:t>
            </a:r>
          </a:p>
          <a:p>
            <a:pPr marL="285750" indent="-285750">
              <a:buFont typeface="Arial" panose="020B0604020202020204" pitchFamily="34" charset="0"/>
              <a:buChar char="•"/>
            </a:pPr>
            <a:r>
              <a:rPr lang="en-US" sz="2400" dirty="0">
                <a:solidFill>
                  <a:schemeClr val="bg1"/>
                </a:solidFill>
              </a:rPr>
              <a:t>The process needs more focus on actions that can mitigate disasters in the future (climate-ready fisheries management)</a:t>
            </a:r>
          </a:p>
          <a:p>
            <a:pPr marL="285750" indent="-285750">
              <a:buFont typeface="Arial" panose="020B0604020202020204" pitchFamily="34" charset="0"/>
              <a:buChar char="•"/>
            </a:pPr>
            <a:r>
              <a:rPr lang="en-US" sz="2400" dirty="0">
                <a:solidFill>
                  <a:schemeClr val="bg1"/>
                </a:solidFill>
              </a:rPr>
              <a:t>Native American communities in the Pacific Northwest have suffered disproportionately high impacts due to the growing number of salmon fishery disasters</a:t>
            </a:r>
          </a:p>
          <a:p>
            <a:pPr marL="285750" indent="-285750">
              <a:buFont typeface="Arial" panose="020B0604020202020204" pitchFamily="34" charset="0"/>
              <a:buChar char="•"/>
            </a:pPr>
            <a:r>
              <a:rPr lang="en-US" sz="2400" dirty="0">
                <a:solidFill>
                  <a:schemeClr val="bg1"/>
                </a:solidFill>
              </a:rPr>
              <a:t>Fisheries around the world experience marine heatwaves, but many countries lack mechanisms needed for fishery disaster designation, assistance, and mitigation</a:t>
            </a: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312547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F065A6-8F23-4E81-BD3B-DBD17D946A85}"/>
              </a:ext>
            </a:extLst>
          </p:cNvPr>
          <p:cNvPicPr>
            <a:picLocks noChangeAspect="1"/>
          </p:cNvPicPr>
          <p:nvPr/>
        </p:nvPicPr>
        <p:blipFill rotWithShape="1">
          <a:blip r:embed="rId2">
            <a:alphaModFix amt="46000"/>
          </a:blip>
          <a:srcRect l="35812" t="39241" r="27974" b="12194"/>
          <a:stretch/>
        </p:blipFill>
        <p:spPr>
          <a:xfrm>
            <a:off x="0" y="-610961"/>
            <a:ext cx="12192000" cy="9197220"/>
          </a:xfrm>
          <a:prstGeom prst="rect">
            <a:avLst/>
          </a:prstGeom>
          <a:blipFill dpi="0" rotWithShape="1">
            <a:blip r:embed="rId3">
              <a:alphaModFix amt="46000"/>
            </a:blip>
            <a:srcRect/>
            <a:tile tx="0" ty="0" sx="100000" sy="100000" flip="none" algn="tl"/>
          </a:blipFill>
        </p:spPr>
      </p:pic>
      <p:sp>
        <p:nvSpPr>
          <p:cNvPr id="2" name="Title 1">
            <a:extLst>
              <a:ext uri="{FF2B5EF4-FFF2-40B4-BE49-F238E27FC236}">
                <a16:creationId xmlns:a16="http://schemas.microsoft.com/office/drawing/2014/main" id="{6AB9FDAB-E580-4E37-956A-C7FC6D18CB54}"/>
              </a:ext>
            </a:extLst>
          </p:cNvPr>
          <p:cNvSpPr>
            <a:spLocks noGrp="1"/>
          </p:cNvSpPr>
          <p:nvPr>
            <p:ph type="title"/>
          </p:nvPr>
        </p:nvSpPr>
        <p:spPr/>
        <p:txBody>
          <a:bodyPr/>
          <a:lstStyle/>
          <a:p>
            <a:r>
              <a:rPr lang="en-US" b="1" dirty="0">
                <a:solidFill>
                  <a:schemeClr val="bg1"/>
                </a:solidFill>
                <a:effectLst>
                  <a:outerShdw blurRad="38100" dist="38100" dir="2700000" algn="tl">
                    <a:srgbClr val="000000">
                      <a:alpha val="43137"/>
                    </a:srgbClr>
                  </a:outerShdw>
                </a:effectLst>
              </a:rPr>
              <a:t>Management barriers and challenges</a:t>
            </a:r>
            <a:endParaRPr lang="en-US" b="1" dirty="0"/>
          </a:p>
        </p:txBody>
      </p:sp>
      <p:sp>
        <p:nvSpPr>
          <p:cNvPr id="3" name="Content Placeholder 2">
            <a:extLst>
              <a:ext uri="{FF2B5EF4-FFF2-40B4-BE49-F238E27FC236}">
                <a16:creationId xmlns:a16="http://schemas.microsoft.com/office/drawing/2014/main" id="{84AD9DAA-562F-4C81-ABA6-8937B66AF8B0}"/>
              </a:ext>
            </a:extLst>
          </p:cNvPr>
          <p:cNvSpPr>
            <a:spLocks noGrp="1"/>
          </p:cNvSpPr>
          <p:nvPr>
            <p:ph idx="1"/>
          </p:nvPr>
        </p:nvSpPr>
        <p:spPr>
          <a:solidFill>
            <a:schemeClr val="bg1">
              <a:alpha val="77000"/>
            </a:schemeClr>
          </a:solidFill>
        </p:spPr>
        <p:txBody>
          <a:bodyPr/>
          <a:lstStyle/>
          <a:p>
            <a:pPr marL="342900" marR="0" lvl="0" indent="-342900">
              <a:lnSpc>
                <a:spcPct val="107000"/>
              </a:lnSpc>
              <a:spcBef>
                <a:spcPts val="0"/>
              </a:spcBef>
              <a:spcAft>
                <a:spcPts val="0"/>
              </a:spcAft>
              <a:buFont typeface="+mj-lt"/>
              <a:buAutoNum type="arabicPeriod"/>
            </a:pPr>
            <a:r>
              <a:rPr lang="en-US" sz="2400" dirty="0">
                <a:effectLst/>
                <a:ea typeface="Times New Roman" panose="02020603050405020304" pitchFamily="18" charset="0"/>
                <a:cs typeface="Times New Roman" panose="02020603050405020304" pitchFamily="18" charset="0"/>
              </a:rPr>
              <a:t>Lack of long-term consistent funding on climate</a:t>
            </a:r>
          </a:p>
          <a:p>
            <a:pPr marL="342900" marR="0" lvl="0" indent="-342900">
              <a:lnSpc>
                <a:spcPct val="107000"/>
              </a:lnSpc>
              <a:spcBef>
                <a:spcPts val="0"/>
              </a:spcBef>
              <a:spcAft>
                <a:spcPts val="0"/>
              </a:spcAft>
              <a:buFont typeface="+mj-lt"/>
              <a:buAutoNum type="arabicPeriod"/>
            </a:pPr>
            <a:r>
              <a:rPr lang="en-US" sz="2400" dirty="0">
                <a:ea typeface="Times New Roman" panose="02020603050405020304" pitchFamily="18" charset="0"/>
                <a:cs typeface="Times New Roman" panose="02020603050405020304" pitchFamily="18" charset="0"/>
              </a:rPr>
              <a:t>Fisheries </a:t>
            </a:r>
            <a:r>
              <a:rPr lang="en-US" sz="2400" dirty="0">
                <a:effectLst/>
                <a:ea typeface="Times New Roman" panose="02020603050405020304" pitchFamily="18" charset="0"/>
                <a:cs typeface="Times New Roman" panose="02020603050405020304" pitchFamily="18" charset="0"/>
              </a:rPr>
              <a:t>Information systems not set up for managing in response to climate. </a:t>
            </a:r>
          </a:p>
          <a:p>
            <a:pPr marL="800100" lvl="1" indent="-342900">
              <a:lnSpc>
                <a:spcPct val="107000"/>
              </a:lnSpc>
              <a:spcBef>
                <a:spcPts val="0"/>
              </a:spcBef>
              <a:buFont typeface="+mj-lt"/>
              <a:buAutoNum type="arabicPeriod"/>
            </a:pPr>
            <a:r>
              <a:rPr lang="en-US" sz="1700" dirty="0">
                <a:effectLst/>
                <a:ea typeface="Times New Roman" panose="02020603050405020304" pitchFamily="18" charset="0"/>
                <a:cs typeface="Times New Roman" panose="02020603050405020304" pitchFamily="18" charset="0"/>
              </a:rPr>
              <a:t>Need to rapidly collect a large range of data products    </a:t>
            </a:r>
          </a:p>
          <a:p>
            <a:pPr marL="800100" lvl="1" indent="-342900">
              <a:lnSpc>
                <a:spcPct val="107000"/>
              </a:lnSpc>
              <a:spcBef>
                <a:spcPts val="0"/>
              </a:spcBef>
              <a:buFont typeface="+mj-lt"/>
              <a:buAutoNum type="arabicPeriod"/>
            </a:pPr>
            <a:r>
              <a:rPr lang="en-US" sz="1700" dirty="0">
                <a:effectLst/>
                <a:ea typeface="Times New Roman" panose="02020603050405020304" pitchFamily="18" charset="0"/>
                <a:cs typeface="Times New Roman" panose="02020603050405020304" pitchFamily="18" charset="0"/>
              </a:rPr>
              <a:t>Analyze data</a:t>
            </a:r>
          </a:p>
          <a:p>
            <a:pPr marL="800100" lvl="1" indent="-342900">
              <a:lnSpc>
                <a:spcPct val="107000"/>
              </a:lnSpc>
              <a:spcBef>
                <a:spcPts val="0"/>
              </a:spcBef>
              <a:buFont typeface="+mj-lt"/>
              <a:buAutoNum type="arabicPeriod"/>
            </a:pPr>
            <a:r>
              <a:rPr lang="en-US" sz="1700" dirty="0">
                <a:ea typeface="Times New Roman" panose="02020603050405020304" pitchFamily="18" charset="0"/>
                <a:cs typeface="Times New Roman" panose="02020603050405020304" pitchFamily="18" charset="0"/>
              </a:rPr>
              <a:t>P</a:t>
            </a:r>
            <a:r>
              <a:rPr lang="en-US" sz="1700" dirty="0">
                <a:effectLst/>
                <a:ea typeface="Times New Roman" panose="02020603050405020304" pitchFamily="18" charset="0"/>
                <a:cs typeface="Times New Roman" panose="02020603050405020304" pitchFamily="18" charset="0"/>
              </a:rPr>
              <a:t>rovide information to a broad audience (managers, scientists and stakeholders) to inform decision making in a timely manner.  </a:t>
            </a:r>
            <a:endParaRPr lang="en-US" sz="17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dirty="0">
                <a:effectLst/>
                <a:ea typeface="Times New Roman" panose="02020603050405020304" pitchFamily="18" charset="0"/>
                <a:cs typeface="Times New Roman" panose="02020603050405020304" pitchFamily="18" charset="0"/>
              </a:rPr>
              <a:t>Enacting or changing regulations takes a long-time.  Tough to respond to rapidly changing conditions</a:t>
            </a:r>
            <a:endParaRPr lang="en-US" sz="24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dirty="0">
                <a:effectLst/>
                <a:ea typeface="Times New Roman" panose="02020603050405020304" pitchFamily="18" charset="0"/>
                <a:cs typeface="Times New Roman" panose="02020603050405020304" pitchFamily="18" charset="0"/>
              </a:rPr>
              <a:t>Climate and ecosystem science products not required to be used in Decision making process. </a:t>
            </a:r>
          </a:p>
          <a:p>
            <a:endParaRPr lang="en-US" dirty="0"/>
          </a:p>
        </p:txBody>
      </p:sp>
    </p:spTree>
    <p:extLst>
      <p:ext uri="{BB962C8B-B14F-4D97-AF65-F5344CB8AC3E}">
        <p14:creationId xmlns:p14="http://schemas.microsoft.com/office/powerpoint/2010/main" val="2381611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F065A6-8F23-4E81-BD3B-DBD17D946A85}"/>
              </a:ext>
            </a:extLst>
          </p:cNvPr>
          <p:cNvPicPr>
            <a:picLocks noChangeAspect="1"/>
          </p:cNvPicPr>
          <p:nvPr/>
        </p:nvPicPr>
        <p:blipFill rotWithShape="1">
          <a:blip r:embed="rId2">
            <a:alphaModFix amt="46000"/>
          </a:blip>
          <a:srcRect l="35812" t="39241" r="27974" b="12194"/>
          <a:stretch/>
        </p:blipFill>
        <p:spPr>
          <a:xfrm>
            <a:off x="0" y="-610961"/>
            <a:ext cx="12192000" cy="9197220"/>
          </a:xfrm>
          <a:prstGeom prst="rect">
            <a:avLst/>
          </a:prstGeom>
          <a:blipFill dpi="0" rotWithShape="1">
            <a:blip r:embed="rId3">
              <a:alphaModFix amt="46000"/>
            </a:blip>
            <a:srcRect/>
            <a:tile tx="0" ty="0" sx="100000" sy="100000" flip="none" algn="tl"/>
          </a:blipFill>
        </p:spPr>
      </p:pic>
      <p:sp>
        <p:nvSpPr>
          <p:cNvPr id="2" name="Title 1">
            <a:extLst>
              <a:ext uri="{FF2B5EF4-FFF2-40B4-BE49-F238E27FC236}">
                <a16:creationId xmlns:a16="http://schemas.microsoft.com/office/drawing/2014/main" id="{6AB9FDAB-E580-4E37-956A-C7FC6D18CB54}"/>
              </a:ext>
            </a:extLst>
          </p:cNvPr>
          <p:cNvSpPr>
            <a:spLocks noGrp="1"/>
          </p:cNvSpPr>
          <p:nvPr>
            <p:ph type="title"/>
          </p:nvPr>
        </p:nvSpPr>
        <p:spPr/>
        <p:txBody>
          <a:bodyPr/>
          <a:lstStyle/>
          <a:p>
            <a:r>
              <a:rPr lang="en-US" b="1" dirty="0">
                <a:solidFill>
                  <a:schemeClr val="bg1"/>
                </a:solidFill>
                <a:effectLst>
                  <a:outerShdw blurRad="38100" dist="38100" dir="2700000" algn="tl">
                    <a:srgbClr val="000000">
                      <a:alpha val="43137"/>
                    </a:srgbClr>
                  </a:outerShdw>
                </a:effectLst>
              </a:rPr>
              <a:t>Management barriers and challenges</a:t>
            </a:r>
            <a:endParaRPr lang="en-US" b="1" dirty="0"/>
          </a:p>
        </p:txBody>
      </p:sp>
      <p:sp>
        <p:nvSpPr>
          <p:cNvPr id="3" name="Content Placeholder 2">
            <a:extLst>
              <a:ext uri="{FF2B5EF4-FFF2-40B4-BE49-F238E27FC236}">
                <a16:creationId xmlns:a16="http://schemas.microsoft.com/office/drawing/2014/main" id="{84AD9DAA-562F-4C81-ABA6-8937B66AF8B0}"/>
              </a:ext>
            </a:extLst>
          </p:cNvPr>
          <p:cNvSpPr>
            <a:spLocks noGrp="1"/>
          </p:cNvSpPr>
          <p:nvPr>
            <p:ph idx="1"/>
          </p:nvPr>
        </p:nvSpPr>
        <p:spPr>
          <a:xfrm>
            <a:off x="838200" y="1825625"/>
            <a:ext cx="10515600" cy="2727325"/>
          </a:xfrm>
          <a:solidFill>
            <a:schemeClr val="bg1">
              <a:alpha val="77000"/>
            </a:schemeClr>
          </a:solidFill>
        </p:spPr>
        <p:txBody>
          <a:bodyPr/>
          <a:lstStyle/>
          <a:p>
            <a:pPr marL="342900" marR="0" lvl="0" indent="-342900">
              <a:lnSpc>
                <a:spcPct val="107000"/>
              </a:lnSpc>
              <a:spcBef>
                <a:spcPts val="0"/>
              </a:spcBef>
              <a:spcAft>
                <a:spcPts val="0"/>
              </a:spcAft>
              <a:buFont typeface="+mj-lt"/>
              <a:buAutoNum type="arabicPeriod"/>
            </a:pPr>
            <a:r>
              <a:rPr lang="en-US" sz="2400" dirty="0">
                <a:effectLst/>
                <a:ea typeface="Times New Roman" panose="02020603050405020304" pitchFamily="18" charset="0"/>
                <a:cs typeface="Times New Roman" panose="02020603050405020304" pitchFamily="18" charset="0"/>
              </a:rPr>
              <a:t>Councils typically have a large number of priority issues. Often a lack of ability to focus on long-term plan because of immediate concerns. </a:t>
            </a:r>
          </a:p>
          <a:p>
            <a:pPr marL="800100" lvl="1" indent="-342900">
              <a:lnSpc>
                <a:spcPct val="107000"/>
              </a:lnSpc>
              <a:spcBef>
                <a:spcPts val="0"/>
              </a:spcBef>
              <a:buFont typeface="+mj-lt"/>
              <a:buAutoNum type="arabicPeriod"/>
            </a:pPr>
            <a:r>
              <a:rPr lang="en-US" sz="1700" dirty="0">
                <a:effectLst/>
                <a:ea typeface="Times New Roman" panose="02020603050405020304" pitchFamily="18" charset="0"/>
                <a:cs typeface="Times New Roman" panose="02020603050405020304" pitchFamily="18" charset="0"/>
              </a:rPr>
              <a:t>large number of priority issues </a:t>
            </a:r>
          </a:p>
          <a:p>
            <a:pPr marL="800100" lvl="1" indent="-342900">
              <a:lnSpc>
                <a:spcPct val="107000"/>
              </a:lnSpc>
              <a:spcBef>
                <a:spcPts val="0"/>
              </a:spcBef>
              <a:buFont typeface="+mj-lt"/>
              <a:buAutoNum type="arabicPeriod"/>
            </a:pPr>
            <a:r>
              <a:rPr lang="en-US" sz="1700" dirty="0">
                <a:ea typeface="Calibri" panose="020F0502020204030204" pitchFamily="34" charset="0"/>
                <a:cs typeface="Times New Roman" panose="02020603050405020304" pitchFamily="18" charset="0"/>
              </a:rPr>
              <a:t>High workload</a:t>
            </a:r>
          </a:p>
          <a:p>
            <a:pPr marL="800100" lvl="1" indent="-342900">
              <a:lnSpc>
                <a:spcPct val="107000"/>
              </a:lnSpc>
              <a:spcBef>
                <a:spcPts val="0"/>
              </a:spcBef>
              <a:buFont typeface="+mj-lt"/>
              <a:buAutoNum type="arabicPeriod"/>
            </a:pPr>
            <a:r>
              <a:rPr lang="en-US" sz="1700" dirty="0">
                <a:effectLst/>
                <a:ea typeface="Calibri" panose="020F0502020204030204" pitchFamily="34" charset="0"/>
                <a:cs typeface="Times New Roman" panose="02020603050405020304" pitchFamily="18" charset="0"/>
              </a:rPr>
              <a:t>Lack of staff/funding </a:t>
            </a:r>
          </a:p>
          <a:p>
            <a:pPr marL="800100" lvl="1" indent="-342900">
              <a:lnSpc>
                <a:spcPct val="107000"/>
              </a:lnSpc>
              <a:spcBef>
                <a:spcPts val="0"/>
              </a:spcBef>
              <a:buFont typeface="+mj-lt"/>
              <a:buAutoNum type="arabicPeriod"/>
            </a:pPr>
            <a:r>
              <a:rPr lang="en-US" sz="1700" dirty="0">
                <a:effectLst/>
                <a:ea typeface="Times New Roman" panose="02020603050405020304" pitchFamily="18" charset="0"/>
              </a:rPr>
              <a:t>Stakeholders vary widely in how important they think climate change is, what the risks are and what should be done about it, if anything</a:t>
            </a:r>
          </a:p>
          <a:p>
            <a:pPr marL="800100" lvl="1" indent="-342900">
              <a:lnSpc>
                <a:spcPct val="107000"/>
              </a:lnSpc>
              <a:spcBef>
                <a:spcPts val="0"/>
              </a:spcBef>
              <a:buFont typeface="+mj-lt"/>
              <a:buAutoNum type="arabicPeriod"/>
            </a:pPr>
            <a:r>
              <a:rPr lang="en-US" sz="1700" dirty="0">
                <a:effectLst/>
                <a:ea typeface="Times New Roman" panose="02020603050405020304" pitchFamily="18" charset="0"/>
              </a:rPr>
              <a:t>High level climate strategies often fail to connect with what on the ground actions managers should take</a:t>
            </a:r>
            <a:endParaRPr lang="en-US" sz="1700" dirty="0">
              <a:effectLs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80138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5505C-671E-4C92-B8B3-A7C51C6A4270}"/>
              </a:ext>
            </a:extLst>
          </p:cNvPr>
          <p:cNvSpPr>
            <a:spLocks noGrp="1"/>
          </p:cNvSpPr>
          <p:nvPr>
            <p:ph type="title"/>
          </p:nvPr>
        </p:nvSpPr>
        <p:spPr/>
        <p:txBody>
          <a:bodyPr/>
          <a:lstStyle/>
          <a:p>
            <a:r>
              <a:rPr lang="en-US" dirty="0"/>
              <a:t>Path forward</a:t>
            </a:r>
          </a:p>
        </p:txBody>
      </p:sp>
      <p:sp>
        <p:nvSpPr>
          <p:cNvPr id="3" name="Content Placeholder 2">
            <a:extLst>
              <a:ext uri="{FF2B5EF4-FFF2-40B4-BE49-F238E27FC236}">
                <a16:creationId xmlns:a16="http://schemas.microsoft.com/office/drawing/2014/main" id="{9AD534C8-E3DA-4147-ABB2-9F2A9A63F62A}"/>
              </a:ext>
            </a:extLst>
          </p:cNvPr>
          <p:cNvSpPr>
            <a:spLocks noGrp="1"/>
          </p:cNvSpPr>
          <p:nvPr>
            <p:ph idx="1"/>
          </p:nvPr>
        </p:nvSpPr>
        <p:spPr/>
        <p:txBody>
          <a:bodyPr>
            <a:normAutofit/>
          </a:bodyPr>
          <a:lstStyle/>
          <a:p>
            <a:pPr marL="742950" marR="0" lvl="1" indent="-285750">
              <a:lnSpc>
                <a:spcPct val="107000"/>
              </a:lnSpc>
              <a:spcBef>
                <a:spcPts val="0"/>
              </a:spcBef>
              <a:spcAft>
                <a:spcPts val="800"/>
              </a:spcAft>
              <a:buFont typeface="+mj-lt"/>
              <a:buAutoNum type="arabicPeriod"/>
            </a:pP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Data modernization</a:t>
            </a:r>
          </a:p>
          <a:p>
            <a:pPr marL="742950" marR="0" lvl="1" indent="-285750">
              <a:lnSpc>
                <a:spcPct val="107000"/>
              </a:lnSpc>
              <a:spcBef>
                <a:spcPts val="0"/>
              </a:spcBef>
              <a:spcAft>
                <a:spcPts val="800"/>
              </a:spcAft>
              <a:buFont typeface="+mj-lt"/>
              <a:buAutoNum type="arabicPeriod"/>
            </a:pP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Experimentation</a:t>
            </a:r>
          </a:p>
          <a:p>
            <a:pPr marL="742950" marR="0" lvl="1" indent="-285750">
              <a:lnSpc>
                <a:spcPct val="107000"/>
              </a:lnSpc>
              <a:spcBef>
                <a:spcPts val="0"/>
              </a:spcBef>
              <a:spcAft>
                <a:spcPts val="800"/>
              </a:spcAft>
              <a:buFont typeface="+mj-lt"/>
              <a:buAutoNum type="arabicPeriod"/>
            </a:pPr>
            <a:r>
              <a:rPr lang="en-US" sz="3200" dirty="0">
                <a:latin typeface="Calibri" panose="020F0502020204030204" pitchFamily="34" charset="0"/>
                <a:ea typeface="Times New Roman" panose="02020603050405020304" pitchFamily="18" charset="0"/>
                <a:cs typeface="Times New Roman" panose="02020603050405020304" pitchFamily="18" charset="0"/>
              </a:rPr>
              <a:t>Improved science-management connection</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800"/>
              </a:spcAft>
              <a:buFont typeface="+mj-lt"/>
              <a:buAutoNum type="arabicPeriod"/>
            </a:pP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Ecosystem informed risk policies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6997690E-34AA-4826-A009-0B447299FCED}"/>
              </a:ext>
            </a:extLst>
          </p:cNvPr>
          <p:cNvPicPr>
            <a:picLocks noChangeAspect="1"/>
          </p:cNvPicPr>
          <p:nvPr/>
        </p:nvPicPr>
        <p:blipFill rotWithShape="1">
          <a:blip r:embed="rId2"/>
          <a:srcRect l="70667" t="13716" r="1581" b="61482"/>
          <a:stretch/>
        </p:blipFill>
        <p:spPr>
          <a:xfrm>
            <a:off x="5756786" y="776273"/>
            <a:ext cx="2471465" cy="1596733"/>
          </a:xfrm>
          <a:prstGeom prst="rect">
            <a:avLst/>
          </a:prstGeom>
        </p:spPr>
      </p:pic>
      <p:pic>
        <p:nvPicPr>
          <p:cNvPr id="6" name="Content Placeholder 3" descr="A crab on a table&#10;&#10;Description automatically generated">
            <a:extLst>
              <a:ext uri="{FF2B5EF4-FFF2-40B4-BE49-F238E27FC236}">
                <a16:creationId xmlns:a16="http://schemas.microsoft.com/office/drawing/2014/main" id="{181713ED-C42F-4C4A-B451-EEE7700CBE69}"/>
              </a:ext>
            </a:extLst>
          </p:cNvPr>
          <p:cNvPicPr>
            <a:picLocks noChangeAspect="1"/>
          </p:cNvPicPr>
          <p:nvPr/>
        </p:nvPicPr>
        <p:blipFill rotWithShape="1">
          <a:blip r:embed="rId3"/>
          <a:srcRect t="1529" b="13885"/>
          <a:stretch/>
        </p:blipFill>
        <p:spPr>
          <a:xfrm>
            <a:off x="277862" y="4845281"/>
            <a:ext cx="2460579" cy="1384075"/>
          </a:xfrm>
          <a:prstGeom prst="rect">
            <a:avLst/>
          </a:prstGeom>
        </p:spPr>
      </p:pic>
      <p:pic>
        <p:nvPicPr>
          <p:cNvPr id="7" name="Picture 6">
            <a:extLst>
              <a:ext uri="{FF2B5EF4-FFF2-40B4-BE49-F238E27FC236}">
                <a16:creationId xmlns:a16="http://schemas.microsoft.com/office/drawing/2014/main" id="{CD16D355-230A-4175-9B35-04922C74B2E4}"/>
              </a:ext>
            </a:extLst>
          </p:cNvPr>
          <p:cNvPicPr>
            <a:picLocks noChangeAspect="1"/>
          </p:cNvPicPr>
          <p:nvPr/>
        </p:nvPicPr>
        <p:blipFill rotWithShape="1">
          <a:blip r:embed="rId4"/>
          <a:srcRect l="60355" t="38821" r="2214" b="8052"/>
          <a:stretch/>
        </p:blipFill>
        <p:spPr>
          <a:xfrm>
            <a:off x="54573" y="3833739"/>
            <a:ext cx="1006916" cy="1164347"/>
          </a:xfrm>
          <a:prstGeom prst="rect">
            <a:avLst/>
          </a:prstGeom>
        </p:spPr>
      </p:pic>
      <p:pic>
        <p:nvPicPr>
          <p:cNvPr id="9" name="Picture 8">
            <a:extLst>
              <a:ext uri="{FF2B5EF4-FFF2-40B4-BE49-F238E27FC236}">
                <a16:creationId xmlns:a16="http://schemas.microsoft.com/office/drawing/2014/main" id="{CD8C473B-A501-4651-80D4-2D6FA72A74AA}"/>
              </a:ext>
            </a:extLst>
          </p:cNvPr>
          <p:cNvPicPr>
            <a:picLocks noChangeAspect="1"/>
          </p:cNvPicPr>
          <p:nvPr/>
        </p:nvPicPr>
        <p:blipFill rotWithShape="1">
          <a:blip r:embed="rId5"/>
          <a:srcRect l="30405" t="12344" r="31353" b="10274"/>
          <a:stretch/>
        </p:blipFill>
        <p:spPr>
          <a:xfrm>
            <a:off x="8782759" y="3952877"/>
            <a:ext cx="2501229" cy="2846873"/>
          </a:xfrm>
          <a:prstGeom prst="rect">
            <a:avLst/>
          </a:prstGeom>
        </p:spPr>
      </p:pic>
      <p:pic>
        <p:nvPicPr>
          <p:cNvPr id="10" name="Picture 9">
            <a:extLst>
              <a:ext uri="{FF2B5EF4-FFF2-40B4-BE49-F238E27FC236}">
                <a16:creationId xmlns:a16="http://schemas.microsoft.com/office/drawing/2014/main" id="{BEA86368-0420-4429-B768-396D9DCDCEE6}"/>
              </a:ext>
            </a:extLst>
          </p:cNvPr>
          <p:cNvPicPr>
            <a:picLocks noChangeAspect="1"/>
          </p:cNvPicPr>
          <p:nvPr/>
        </p:nvPicPr>
        <p:blipFill rotWithShape="1">
          <a:blip r:embed="rId6"/>
          <a:srcRect l="40674" t="32091" r="23325" b="17151"/>
          <a:stretch/>
        </p:blipFill>
        <p:spPr>
          <a:xfrm>
            <a:off x="5970379" y="4415913"/>
            <a:ext cx="2598787" cy="2060987"/>
          </a:xfrm>
          <a:prstGeom prst="rect">
            <a:avLst/>
          </a:prstGeom>
        </p:spPr>
      </p:pic>
      <p:pic>
        <p:nvPicPr>
          <p:cNvPr id="11" name="Picture 10">
            <a:extLst>
              <a:ext uri="{FF2B5EF4-FFF2-40B4-BE49-F238E27FC236}">
                <a16:creationId xmlns:a16="http://schemas.microsoft.com/office/drawing/2014/main" id="{9A018714-4F53-4595-88C2-D53DE308D036}"/>
              </a:ext>
            </a:extLst>
          </p:cNvPr>
          <p:cNvPicPr>
            <a:picLocks noChangeAspect="1"/>
          </p:cNvPicPr>
          <p:nvPr/>
        </p:nvPicPr>
        <p:blipFill>
          <a:blip r:embed="rId7"/>
          <a:stretch>
            <a:fillRect/>
          </a:stretch>
        </p:blipFill>
        <p:spPr>
          <a:xfrm>
            <a:off x="2952034" y="4463449"/>
            <a:ext cx="2804752" cy="1765907"/>
          </a:xfrm>
          <a:prstGeom prst="rect">
            <a:avLst/>
          </a:prstGeom>
        </p:spPr>
      </p:pic>
      <p:pic>
        <p:nvPicPr>
          <p:cNvPr id="12" name="Picture 5" descr="A new device is helping Maine fishermen avoid protected cod - Portland  Press Herald">
            <a:hlinkClick r:id="rId8"/>
            <a:extLst>
              <a:ext uri="{FF2B5EF4-FFF2-40B4-BE49-F238E27FC236}">
                <a16:creationId xmlns:a16="http://schemas.microsoft.com/office/drawing/2014/main" id="{D5C528F5-99BF-49E5-9878-DE632AD901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3860" y="1698534"/>
            <a:ext cx="2813756" cy="19913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22B10E-67D0-40D2-A4A7-5C8A45584ADE}"/>
              </a:ext>
            </a:extLst>
          </p:cNvPr>
          <p:cNvSpPr txBox="1"/>
          <p:nvPr/>
        </p:nvSpPr>
        <p:spPr>
          <a:xfrm>
            <a:off x="277862" y="3464407"/>
            <a:ext cx="896850" cy="369332"/>
          </a:xfrm>
          <a:prstGeom prst="rect">
            <a:avLst/>
          </a:prstGeom>
          <a:noFill/>
        </p:spPr>
        <p:txBody>
          <a:bodyPr wrap="square" rtlCol="0">
            <a:spAutoFit/>
          </a:bodyPr>
          <a:lstStyle/>
          <a:p>
            <a:r>
              <a:rPr lang="en-US" dirty="0"/>
              <a:t>MSE</a:t>
            </a:r>
          </a:p>
        </p:txBody>
      </p:sp>
    </p:spTree>
    <p:extLst>
      <p:ext uri="{BB962C8B-B14F-4D97-AF65-F5344CB8AC3E}">
        <p14:creationId xmlns:p14="http://schemas.microsoft.com/office/powerpoint/2010/main" val="2452759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5505C-671E-4C92-B8B3-A7C51C6A4270}"/>
              </a:ext>
            </a:extLst>
          </p:cNvPr>
          <p:cNvSpPr>
            <a:spLocks noGrp="1"/>
          </p:cNvSpPr>
          <p:nvPr>
            <p:ph type="title"/>
          </p:nvPr>
        </p:nvSpPr>
        <p:spPr/>
        <p:txBody>
          <a:bodyPr/>
          <a:lstStyle/>
          <a:p>
            <a:r>
              <a:rPr lang="en-US" dirty="0"/>
              <a:t>Path forward</a:t>
            </a:r>
          </a:p>
        </p:txBody>
      </p:sp>
      <p:sp>
        <p:nvSpPr>
          <p:cNvPr id="3" name="Content Placeholder 2">
            <a:extLst>
              <a:ext uri="{FF2B5EF4-FFF2-40B4-BE49-F238E27FC236}">
                <a16:creationId xmlns:a16="http://schemas.microsoft.com/office/drawing/2014/main" id="{9AD534C8-E3DA-4147-ABB2-9F2A9A63F62A}"/>
              </a:ext>
            </a:extLst>
          </p:cNvPr>
          <p:cNvSpPr>
            <a:spLocks noGrp="1"/>
          </p:cNvSpPr>
          <p:nvPr>
            <p:ph idx="1"/>
          </p:nvPr>
        </p:nvSpPr>
        <p:spPr>
          <a:xfrm>
            <a:off x="400050" y="1825625"/>
            <a:ext cx="10515600" cy="4351338"/>
          </a:xfrm>
        </p:spPr>
        <p:txBody>
          <a:bodyPr>
            <a:noAutofit/>
          </a:bodyPr>
          <a:lstStyle/>
          <a:p>
            <a:pPr marL="457200" marR="0" lvl="1" indent="0">
              <a:lnSpc>
                <a:spcPct val="107000"/>
              </a:lnSpc>
              <a:spcBef>
                <a:spcPts val="0"/>
              </a:spcBef>
              <a:spcAft>
                <a:spcPts val="0"/>
              </a:spcAft>
              <a:buNone/>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Long-term stakeholder engaged planning combined with regulation, science and monitoring changes.</a:t>
            </a:r>
          </a:p>
          <a:p>
            <a:pPr marL="1600200" marR="0" lvl="3" indent="-228600">
              <a:lnSpc>
                <a:spcPct val="107000"/>
              </a:lnSpc>
              <a:spcBef>
                <a:spcPts val="0"/>
              </a:spcBef>
              <a:spcAft>
                <a:spcPts val="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Conduct long-term planning (e.g. scenario planning). </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1600200" marR="0" lvl="3" indent="-228600">
              <a:lnSpc>
                <a:spcPct val="107000"/>
              </a:lnSpc>
              <a:spcBef>
                <a:spcPts val="0"/>
              </a:spcBef>
              <a:spcAft>
                <a:spcPts val="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Develop preapproved actions to respond to future conditions (full public review)</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Institute monitoring at the temporal and spatial scale with which the managers/stakeholders want to make decisions </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1600200" marR="0" lvl="3" indent="-228600">
              <a:lnSpc>
                <a:spcPct val="107000"/>
              </a:lnSpc>
              <a:spcBef>
                <a:spcPts val="0"/>
              </a:spcBef>
              <a:spcAft>
                <a:spcPts val="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Develop thresholds for monitoring data to determine when to execute preapproved actions</a:t>
            </a:r>
          </a:p>
          <a:p>
            <a:pPr lvl="4">
              <a:lnSpc>
                <a:spcPct val="107000"/>
              </a:lnSpc>
              <a:spcBef>
                <a:spcPts val="0"/>
              </a:spcBef>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MSE to evaluate scenarios and help determine thresholds and actions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07000"/>
              </a:lnSpc>
              <a:spcBef>
                <a:spcPts val="0"/>
              </a:spcBef>
              <a:spcAft>
                <a:spcPts val="800"/>
              </a:spcAft>
              <a:buFont typeface="+mj-lt"/>
              <a:buAutoNum type="arabicPeriod"/>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Provide stakeholders with the flexibility to adapt to changing conditions, with full oversight</a:t>
            </a:r>
            <a:endParaRPr lang="en-US" sz="2000" dirty="0"/>
          </a:p>
        </p:txBody>
      </p:sp>
      <p:pic>
        <p:nvPicPr>
          <p:cNvPr id="5" name="Picture 4">
            <a:extLst>
              <a:ext uri="{FF2B5EF4-FFF2-40B4-BE49-F238E27FC236}">
                <a16:creationId xmlns:a16="http://schemas.microsoft.com/office/drawing/2014/main" id="{D844FF88-EDB2-41A2-9882-EF68C4BC1E94}"/>
              </a:ext>
            </a:extLst>
          </p:cNvPr>
          <p:cNvPicPr>
            <a:picLocks noChangeAspect="1"/>
          </p:cNvPicPr>
          <p:nvPr/>
        </p:nvPicPr>
        <p:blipFill rotWithShape="1">
          <a:blip r:embed="rId2"/>
          <a:srcRect l="19369" t="23041" r="20121" b="16377"/>
          <a:stretch/>
        </p:blipFill>
        <p:spPr>
          <a:xfrm>
            <a:off x="4897514" y="365125"/>
            <a:ext cx="2396972" cy="1349920"/>
          </a:xfrm>
          <a:prstGeom prst="rect">
            <a:avLst/>
          </a:prstGeom>
        </p:spPr>
      </p:pic>
      <p:pic>
        <p:nvPicPr>
          <p:cNvPr id="7" name="Picture 6">
            <a:extLst>
              <a:ext uri="{FF2B5EF4-FFF2-40B4-BE49-F238E27FC236}">
                <a16:creationId xmlns:a16="http://schemas.microsoft.com/office/drawing/2014/main" id="{CD16D355-230A-4175-9B35-04922C74B2E4}"/>
              </a:ext>
            </a:extLst>
          </p:cNvPr>
          <p:cNvPicPr>
            <a:picLocks noChangeAspect="1"/>
          </p:cNvPicPr>
          <p:nvPr/>
        </p:nvPicPr>
        <p:blipFill rotWithShape="1">
          <a:blip r:embed="rId3"/>
          <a:srcRect l="60355" t="38821" r="2214" b="8052"/>
          <a:stretch/>
        </p:blipFill>
        <p:spPr>
          <a:xfrm>
            <a:off x="5503779" y="5480928"/>
            <a:ext cx="1006916" cy="1164347"/>
          </a:xfrm>
          <a:prstGeom prst="rect">
            <a:avLst/>
          </a:prstGeom>
        </p:spPr>
      </p:pic>
      <p:pic>
        <p:nvPicPr>
          <p:cNvPr id="10" name="Picture 9">
            <a:extLst>
              <a:ext uri="{FF2B5EF4-FFF2-40B4-BE49-F238E27FC236}">
                <a16:creationId xmlns:a16="http://schemas.microsoft.com/office/drawing/2014/main" id="{EF092852-99F5-448B-9A47-61FE4FBB17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6844" y="2690893"/>
            <a:ext cx="1695110" cy="1132447"/>
          </a:xfrm>
          <a:prstGeom prst="rect">
            <a:avLst/>
          </a:prstGeom>
        </p:spPr>
      </p:pic>
      <p:pic>
        <p:nvPicPr>
          <p:cNvPr id="11" name="Picture 16" descr="https://advances.sciencemag.org/content/advances/4/5/eaar3001/F4.medium.gif">
            <a:hlinkClick r:id="rId5" tooltip="Comparison of a dynamic ocean management (DOM) approach relative to the existing seasonal PLCA. Here, we test two management objectives: a dynamic closure based on a conservative 25% habitat suitability threshold for leatherbacks and a dynamic closure based on the 50% threshold for EcoCast. (A) Nine pixels (dark green, outlined in black) had high turtle bycatch risk for 90 or more days of the 2012 fishing season compared to (B) 79 pixels in the 2015 fishing season. In addition, 86% of the pixels with high turtle bycatch risk for 60 or more days of the season were within the PLCA in 2012 compared to 63% of pixels in 2015. Time series of the ratio of DOM to PLCA area for (C) leatherback protection and (D) integrated EcoCast risk prediction highlight the efficacy of a dynamic approach compared to static protection across contrasting years in the California Current."/>
            <a:extLst>
              <a:ext uri="{FF2B5EF4-FFF2-40B4-BE49-F238E27FC236}">
                <a16:creationId xmlns:a16="http://schemas.microsoft.com/office/drawing/2014/main" id="{3B92678A-D5F8-4DA0-8D47-46B3962E19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4425"/>
          <a:stretch/>
        </p:blipFill>
        <p:spPr bwMode="auto">
          <a:xfrm>
            <a:off x="9666317" y="5480929"/>
            <a:ext cx="2125633" cy="12316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The Office of the Federal Register">
            <a:hlinkClick r:id="rId7"/>
            <a:extLst>
              <a:ext uri="{FF2B5EF4-FFF2-40B4-BE49-F238E27FC236}">
                <a16:creationId xmlns:a16="http://schemas.microsoft.com/office/drawing/2014/main" id="{F58E709D-EB70-4CAA-878A-071B9B03035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57" t="9942" r="14810" b="10747"/>
          <a:stretch/>
        </p:blipFill>
        <p:spPr bwMode="auto">
          <a:xfrm>
            <a:off x="8055760" y="675243"/>
            <a:ext cx="3259214" cy="7612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Fisheries Management - an overview | ScienceDirect Topics">
            <a:hlinkClick r:id="rId9"/>
            <a:extLst>
              <a:ext uri="{FF2B5EF4-FFF2-40B4-BE49-F238E27FC236}">
                <a16:creationId xmlns:a16="http://schemas.microsoft.com/office/drawing/2014/main" id="{A9C87911-CF2E-4334-9B5F-97F78580FA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4020" y="5496423"/>
            <a:ext cx="1936685" cy="13368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 descr="Close up of a gauge used to measure the stetch mesh in the cod end of a trawl net">
            <a:extLst>
              <a:ext uri="{FF2B5EF4-FFF2-40B4-BE49-F238E27FC236}">
                <a16:creationId xmlns:a16="http://schemas.microsoft.com/office/drawing/2014/main" id="{299EE17C-11D2-42CE-8027-EE7EACD84703}"/>
              </a:ext>
            </a:extLst>
          </p:cNvPr>
          <p:cNvPicPr>
            <a:picLocks noChangeAspect="1" noChangeArrowheads="1"/>
          </p:cNvPicPr>
          <p:nvPr/>
        </p:nvPicPr>
        <p:blipFill rotWithShape="1">
          <a:blip r:embed="rId11"/>
          <a:srcRect l="2240" r="2395"/>
          <a:stretch/>
        </p:blipFill>
        <p:spPr bwMode="auto">
          <a:xfrm>
            <a:off x="3111849" y="5535785"/>
            <a:ext cx="1879251" cy="1085490"/>
          </a:xfrm>
          <a:prstGeom prst="rect">
            <a:avLst/>
          </a:prstGeom>
          <a:noFill/>
          <a:ln w="9525">
            <a:noFill/>
            <a:miter lim="800000"/>
            <a:headEnd/>
            <a:tailEnd/>
          </a:ln>
        </p:spPr>
      </p:pic>
      <p:pic>
        <p:nvPicPr>
          <p:cNvPr id="15" name="Picture 14">
            <a:extLst>
              <a:ext uri="{FF2B5EF4-FFF2-40B4-BE49-F238E27FC236}">
                <a16:creationId xmlns:a16="http://schemas.microsoft.com/office/drawing/2014/main" id="{47E4B410-76C5-4D68-A0CB-7946601EABCA}"/>
              </a:ext>
            </a:extLst>
          </p:cNvPr>
          <p:cNvPicPr>
            <a:picLocks noChangeAspect="1"/>
          </p:cNvPicPr>
          <p:nvPr/>
        </p:nvPicPr>
        <p:blipFill rotWithShape="1">
          <a:blip r:embed="rId12"/>
          <a:srcRect l="42286" t="54790" r="33792" b="22763"/>
          <a:stretch/>
        </p:blipFill>
        <p:spPr>
          <a:xfrm>
            <a:off x="256717" y="5486568"/>
            <a:ext cx="2149751" cy="1134707"/>
          </a:xfrm>
          <a:prstGeom prst="rect">
            <a:avLst/>
          </a:prstGeom>
        </p:spPr>
      </p:pic>
      <p:pic>
        <p:nvPicPr>
          <p:cNvPr id="16" name="Picture 15">
            <a:extLst>
              <a:ext uri="{FF2B5EF4-FFF2-40B4-BE49-F238E27FC236}">
                <a16:creationId xmlns:a16="http://schemas.microsoft.com/office/drawing/2014/main" id="{2DB73D4C-2BD8-4162-A281-E10DA0425CA4}"/>
              </a:ext>
            </a:extLst>
          </p:cNvPr>
          <p:cNvPicPr>
            <a:picLocks noChangeAspect="1"/>
          </p:cNvPicPr>
          <p:nvPr/>
        </p:nvPicPr>
        <p:blipFill rotWithShape="1">
          <a:blip r:embed="rId13"/>
          <a:srcRect l="53204" t="48231" r="21651" b="14833"/>
          <a:stretch/>
        </p:blipFill>
        <p:spPr>
          <a:xfrm>
            <a:off x="270153" y="4153656"/>
            <a:ext cx="1379707" cy="1139989"/>
          </a:xfrm>
          <a:prstGeom prst="rect">
            <a:avLst/>
          </a:prstGeom>
        </p:spPr>
      </p:pic>
    </p:spTree>
    <p:extLst>
      <p:ext uri="{BB962C8B-B14F-4D97-AF65-F5344CB8AC3E}">
        <p14:creationId xmlns:p14="http://schemas.microsoft.com/office/powerpoint/2010/main" val="606623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5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A6FE-71D5-476E-AB89-9C25F005B1AA}"/>
              </a:ext>
            </a:extLst>
          </p:cNvPr>
          <p:cNvSpPr>
            <a:spLocks noGrp="1"/>
          </p:cNvSpPr>
          <p:nvPr>
            <p:ph type="ctrTitle"/>
          </p:nvPr>
        </p:nvSpPr>
        <p:spPr/>
        <p:txBody>
          <a:bodyPr>
            <a:normAutofit fontScale="90000"/>
          </a:bodyPr>
          <a:lstStyle/>
          <a:p>
            <a:r>
              <a:rPr lang="en-US" sz="4000" i="1" dirty="0">
                <a:solidFill>
                  <a:schemeClr val="bg2">
                    <a:lumMod val="10000"/>
                  </a:schemeClr>
                </a:solidFill>
                <a:latin typeface="Georgia" panose="02040502050405020303" pitchFamily="18" charset="0"/>
                <a:cs typeface="Arial" panose="020B0604020202020204" pitchFamily="34" charset="0"/>
              </a:rPr>
              <a:t>NAR Fisheries Webinar Series:</a:t>
            </a:r>
            <a:br>
              <a:rPr lang="en-US" sz="4400" i="1" dirty="0">
                <a:solidFill>
                  <a:schemeClr val="bg2">
                    <a:lumMod val="10000"/>
                  </a:schemeClr>
                </a:solidFill>
                <a:latin typeface="Arial" panose="020B0604020202020204" pitchFamily="34" charset="0"/>
                <a:cs typeface="Arial" panose="020B0604020202020204" pitchFamily="34" charset="0"/>
              </a:rPr>
            </a:br>
            <a:br>
              <a:rPr lang="en-US" sz="4400" i="1" dirty="0">
                <a:solidFill>
                  <a:schemeClr val="bg2">
                    <a:lumMod val="10000"/>
                  </a:schemeClr>
                </a:solidFill>
                <a:latin typeface="Arial" panose="020B0604020202020204" pitchFamily="34" charset="0"/>
                <a:cs typeface="Arial" panose="020B0604020202020204" pitchFamily="34" charset="0"/>
              </a:rPr>
            </a:br>
            <a:r>
              <a:rPr lang="en-US" sz="5300" dirty="0">
                <a:solidFill>
                  <a:schemeClr val="bg2">
                    <a:lumMod val="10000"/>
                  </a:schemeClr>
                </a:solidFill>
                <a:latin typeface="Georgia" panose="02040502050405020303" pitchFamily="18" charset="0"/>
              </a:rPr>
              <a:t>How TNC is advancing climate-ready fisheries management</a:t>
            </a:r>
            <a:endParaRPr lang="en-US" dirty="0">
              <a:solidFill>
                <a:schemeClr val="bg2">
                  <a:lumMod val="10000"/>
                </a:schemeClr>
              </a:solidFill>
              <a:latin typeface="Georgia" panose="02040502050405020303" pitchFamily="18" charset="0"/>
            </a:endParaRPr>
          </a:p>
        </p:txBody>
      </p:sp>
      <p:sp>
        <p:nvSpPr>
          <p:cNvPr id="3" name="Subtitle 2">
            <a:extLst>
              <a:ext uri="{FF2B5EF4-FFF2-40B4-BE49-F238E27FC236}">
                <a16:creationId xmlns:a16="http://schemas.microsoft.com/office/drawing/2014/main" id="{6FC65EB5-58A2-4CA4-ABFB-DBBF2C83F0DE}"/>
              </a:ext>
            </a:extLst>
          </p:cNvPr>
          <p:cNvSpPr>
            <a:spLocks noGrp="1"/>
          </p:cNvSpPr>
          <p:nvPr>
            <p:ph type="subTitle" idx="1"/>
          </p:nvPr>
        </p:nvSpPr>
        <p:spPr>
          <a:xfrm>
            <a:off x="1524000" y="4356418"/>
            <a:ext cx="9144000" cy="901382"/>
          </a:xfrm>
        </p:spPr>
        <p:txBody>
          <a:bodyPr/>
          <a:lstStyle/>
          <a:p>
            <a:r>
              <a:rPr lang="en-US" dirty="0">
                <a:solidFill>
                  <a:schemeClr val="bg2">
                    <a:lumMod val="10000"/>
                  </a:schemeClr>
                </a:solidFill>
                <a:latin typeface="Georgia" panose="02040502050405020303" pitchFamily="18" charset="0"/>
              </a:rPr>
              <a:t>Panelists: Serena Lomonico, Chris Free, Lyall Bellquist, Rich Bell</a:t>
            </a:r>
          </a:p>
          <a:p>
            <a:r>
              <a:rPr lang="en-US" dirty="0">
                <a:solidFill>
                  <a:schemeClr val="bg2">
                    <a:lumMod val="10000"/>
                  </a:schemeClr>
                </a:solidFill>
                <a:latin typeface="Georgia" panose="02040502050405020303" pitchFamily="18" charset="0"/>
              </a:rPr>
              <a:t>March 2022</a:t>
            </a:r>
          </a:p>
          <a:p>
            <a:endParaRPr lang="en-US" dirty="0">
              <a:solidFill>
                <a:schemeClr val="bg2">
                  <a:lumMod val="10000"/>
                </a:schemeClr>
              </a:solidFill>
              <a:latin typeface="Georgia" panose="02040502050405020303" pitchFamily="18" charset="0"/>
            </a:endParaRPr>
          </a:p>
        </p:txBody>
      </p:sp>
    </p:spTree>
    <p:extLst>
      <p:ext uri="{BB962C8B-B14F-4D97-AF65-F5344CB8AC3E}">
        <p14:creationId xmlns:p14="http://schemas.microsoft.com/office/powerpoint/2010/main" val="1813048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97C4-BDD7-4087-AA5D-F266BCFB2A02}"/>
              </a:ext>
            </a:extLst>
          </p:cNvPr>
          <p:cNvSpPr>
            <a:spLocks noGrp="1"/>
          </p:cNvSpPr>
          <p:nvPr>
            <p:ph type="title"/>
          </p:nvPr>
        </p:nvSpPr>
        <p:spPr/>
        <p:txBody>
          <a:bodyPr/>
          <a:lstStyle/>
          <a:p>
            <a:r>
              <a:rPr lang="en-US" dirty="0">
                <a:latin typeface="Georgia" panose="02040502050405020303" pitchFamily="18" charset="0"/>
              </a:rPr>
              <a:t>NAR Fisheries: The Challenge</a:t>
            </a:r>
          </a:p>
        </p:txBody>
      </p:sp>
      <p:sp>
        <p:nvSpPr>
          <p:cNvPr id="3" name="Content Placeholder 2">
            <a:extLst>
              <a:ext uri="{FF2B5EF4-FFF2-40B4-BE49-F238E27FC236}">
                <a16:creationId xmlns:a16="http://schemas.microsoft.com/office/drawing/2014/main" id="{34E0713E-F245-4F90-8816-8743004586E4}"/>
              </a:ext>
            </a:extLst>
          </p:cNvPr>
          <p:cNvSpPr>
            <a:spLocks noGrp="1"/>
          </p:cNvSpPr>
          <p:nvPr>
            <p:ph idx="1"/>
          </p:nvPr>
        </p:nvSpPr>
        <p:spPr/>
        <p:txBody>
          <a:bodyPr/>
          <a:lstStyle/>
          <a:p>
            <a:pPr marL="0" indent="0">
              <a:buNone/>
            </a:pPr>
            <a:endParaRPr lang="en-US" dirty="0"/>
          </a:p>
        </p:txBody>
      </p:sp>
      <p:pic>
        <p:nvPicPr>
          <p:cNvPr id="4" name="Google Shape;140;p20">
            <a:extLst>
              <a:ext uri="{FF2B5EF4-FFF2-40B4-BE49-F238E27FC236}">
                <a16:creationId xmlns:a16="http://schemas.microsoft.com/office/drawing/2014/main" id="{A097B6EA-EC93-430E-B6D9-3DE6A5251EDC}"/>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14404" y="1485837"/>
            <a:ext cx="3637320" cy="4343400"/>
          </a:xfrm>
          <a:prstGeom prst="rect">
            <a:avLst/>
          </a:prstGeom>
          <a:noFill/>
          <a:ln>
            <a:noFill/>
          </a:ln>
        </p:spPr>
      </p:pic>
      <p:pic>
        <p:nvPicPr>
          <p:cNvPr id="5" name="Google Shape;142;p20">
            <a:extLst>
              <a:ext uri="{FF2B5EF4-FFF2-40B4-BE49-F238E27FC236}">
                <a16:creationId xmlns:a16="http://schemas.microsoft.com/office/drawing/2014/main" id="{A31A0C4D-8093-418A-958A-5D24B4A4A995}"/>
              </a:ext>
            </a:extLst>
          </p:cNvPr>
          <p:cNvPicPr preferRelativeResize="0"/>
          <p:nvPr/>
        </p:nvPicPr>
        <p:blipFill>
          <a:blip r:embed="rId4" cstate="email">
            <a:extLst>
              <a:ext uri="{28A0092B-C50C-407E-A947-70E740481C1C}">
                <a14:useLocalDpi xmlns:a14="http://schemas.microsoft.com/office/drawing/2010/main"/>
              </a:ext>
            </a:extLst>
          </a:blip>
          <a:srcRect/>
          <a:stretch/>
        </p:blipFill>
        <p:spPr>
          <a:xfrm>
            <a:off x="385996" y="1533074"/>
            <a:ext cx="3642190" cy="4343400"/>
          </a:xfrm>
          <a:prstGeom prst="rect">
            <a:avLst/>
          </a:prstGeom>
          <a:noFill/>
          <a:ln>
            <a:noFill/>
          </a:ln>
        </p:spPr>
      </p:pic>
      <p:sp>
        <p:nvSpPr>
          <p:cNvPr id="6" name="Google Shape;136;p20">
            <a:extLst>
              <a:ext uri="{FF2B5EF4-FFF2-40B4-BE49-F238E27FC236}">
                <a16:creationId xmlns:a16="http://schemas.microsoft.com/office/drawing/2014/main" id="{8DC034B5-070E-4EBA-B683-863FB84B4C79}"/>
              </a:ext>
            </a:extLst>
          </p:cNvPr>
          <p:cNvSpPr/>
          <p:nvPr/>
        </p:nvSpPr>
        <p:spPr>
          <a:xfrm>
            <a:off x="377981" y="5583923"/>
            <a:ext cx="3642188" cy="1104429"/>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ea typeface="Oswald Regular"/>
                <a:sym typeface="Oswald Regular"/>
              </a:rPr>
              <a:t>OVERHARVESTING</a:t>
            </a:r>
            <a:endParaRPr b="1" dirty="0">
              <a:solidFill>
                <a:srgbClr val="FFFFFF"/>
              </a:solidFill>
              <a:ea typeface="Oswald Regular"/>
              <a:sym typeface="Oswald Regular"/>
            </a:endParaRPr>
          </a:p>
        </p:txBody>
      </p:sp>
      <p:sp>
        <p:nvSpPr>
          <p:cNvPr id="7" name="Google Shape;137;p20">
            <a:extLst>
              <a:ext uri="{FF2B5EF4-FFF2-40B4-BE49-F238E27FC236}">
                <a16:creationId xmlns:a16="http://schemas.microsoft.com/office/drawing/2014/main" id="{FBB0D25F-9B89-454B-A018-12EE62A35998}"/>
              </a:ext>
            </a:extLst>
          </p:cNvPr>
          <p:cNvSpPr/>
          <p:nvPr/>
        </p:nvSpPr>
        <p:spPr>
          <a:xfrm>
            <a:off x="8209965" y="5561437"/>
            <a:ext cx="3637320" cy="1126915"/>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ea typeface="Oswald Regular"/>
                <a:sym typeface="Oswald Regular"/>
              </a:rPr>
              <a:t>HABITAT DESTRUCTION</a:t>
            </a:r>
            <a:endParaRPr b="1" dirty="0">
              <a:solidFill>
                <a:srgbClr val="FFFFFF"/>
              </a:solidFill>
              <a:ea typeface="Oswald Regular"/>
              <a:sym typeface="Oswald Regular"/>
            </a:endParaRPr>
          </a:p>
        </p:txBody>
      </p:sp>
      <p:pic>
        <p:nvPicPr>
          <p:cNvPr id="8" name="Google Shape;143;p20">
            <a:extLst>
              <a:ext uri="{FF2B5EF4-FFF2-40B4-BE49-F238E27FC236}">
                <a16:creationId xmlns:a16="http://schemas.microsoft.com/office/drawing/2014/main" id="{40ED0940-6C19-4BE0-AFDB-63CDD6EB40C0}"/>
              </a:ext>
            </a:extLst>
          </p:cNvPr>
          <p:cNvPicPr preferRelativeResize="0">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304424" y="1508696"/>
            <a:ext cx="3629303" cy="4047737"/>
          </a:xfrm>
          <a:prstGeom prst="rect">
            <a:avLst/>
          </a:prstGeom>
          <a:noFill/>
          <a:ln>
            <a:noFill/>
          </a:ln>
        </p:spPr>
      </p:pic>
      <p:sp>
        <p:nvSpPr>
          <p:cNvPr id="9" name="Google Shape;139;p20">
            <a:extLst>
              <a:ext uri="{FF2B5EF4-FFF2-40B4-BE49-F238E27FC236}">
                <a16:creationId xmlns:a16="http://schemas.microsoft.com/office/drawing/2014/main" id="{397D8AE8-1772-4063-BA3A-E9B648D29B45}"/>
              </a:ext>
            </a:extLst>
          </p:cNvPr>
          <p:cNvSpPr/>
          <p:nvPr/>
        </p:nvSpPr>
        <p:spPr>
          <a:xfrm>
            <a:off x="4296407" y="5561438"/>
            <a:ext cx="3637320" cy="1126915"/>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ea typeface="Oswald Regular"/>
                <a:sym typeface="Oswald Regular"/>
              </a:rPr>
              <a:t>ENTANGLEMENT AND BYCATCH OF WILDLIFE</a:t>
            </a:r>
            <a:endParaRPr b="1" dirty="0">
              <a:solidFill>
                <a:srgbClr val="FFFFFF"/>
              </a:solidFill>
              <a:ea typeface="Oswald Regular"/>
              <a:sym typeface="Oswald Regular"/>
            </a:endParaRPr>
          </a:p>
        </p:txBody>
      </p:sp>
    </p:spTree>
    <p:extLst>
      <p:ext uri="{BB962C8B-B14F-4D97-AF65-F5344CB8AC3E}">
        <p14:creationId xmlns:p14="http://schemas.microsoft.com/office/powerpoint/2010/main" val="3914152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descr="UpdatedCoverImage.png">
            <a:extLst>
              <a:ext uri="{FF2B5EF4-FFF2-40B4-BE49-F238E27FC236}">
                <a16:creationId xmlns:a16="http://schemas.microsoft.com/office/drawing/2014/main" id="{9858DC79-A719-4E23-A9D8-5698DE34F95B}"/>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r="-1" b="-1"/>
          <a:stretch/>
        </p:blipFill>
        <p:spPr>
          <a:xfrm>
            <a:off x="20" y="1282"/>
            <a:ext cx="12191980" cy="6856718"/>
          </a:xfrm>
          <a:prstGeom prst="rect">
            <a:avLst/>
          </a:prstGeom>
          <a:effectLst>
            <a:outerShdw blurRad="50800" dist="50800" dir="5400000" algn="ctr" rotWithShape="0">
              <a:schemeClr val="tx2">
                <a:lumMod val="75000"/>
              </a:schemeClr>
            </a:outerShdw>
          </a:effectLst>
        </p:spPr>
      </p:pic>
      <p:sp>
        <p:nvSpPr>
          <p:cNvPr id="12" name="Shape 333">
            <a:extLst>
              <a:ext uri="{FF2B5EF4-FFF2-40B4-BE49-F238E27FC236}">
                <a16:creationId xmlns:a16="http://schemas.microsoft.com/office/drawing/2014/main" id="{06CBE84D-1134-4D42-B9B1-5EFD36BDBEF8}"/>
              </a:ext>
            </a:extLst>
          </p:cNvPr>
          <p:cNvSpPr/>
          <p:nvPr/>
        </p:nvSpPr>
        <p:spPr>
          <a:xfrm>
            <a:off x="0" y="0"/>
            <a:ext cx="12192000" cy="6858000"/>
          </a:xfrm>
          <a:prstGeom prst="rect">
            <a:avLst/>
          </a:prstGeom>
          <a:solidFill>
            <a:srgbClr val="06424E">
              <a:alpha val="76000"/>
            </a:srgbClr>
          </a:solidFill>
          <a:ln>
            <a:noFill/>
          </a:ln>
        </p:spPr>
        <p:txBody>
          <a:bodyPr lIns="91415" tIns="91415" rIns="91415" bIns="9141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kern="0">
              <a:solidFill>
                <a:sysClr val="windowText" lastClr="000000"/>
              </a:solidFill>
            </a:endParaRPr>
          </a:p>
        </p:txBody>
      </p:sp>
      <p:sp>
        <p:nvSpPr>
          <p:cNvPr id="7" name="TextBox 6">
            <a:extLst>
              <a:ext uri="{FF2B5EF4-FFF2-40B4-BE49-F238E27FC236}">
                <a16:creationId xmlns:a16="http://schemas.microsoft.com/office/drawing/2014/main" id="{480F5A55-B15A-4259-BB67-925DBE0265BE}"/>
              </a:ext>
            </a:extLst>
          </p:cNvPr>
          <p:cNvSpPr txBox="1"/>
          <p:nvPr/>
        </p:nvSpPr>
        <p:spPr>
          <a:xfrm>
            <a:off x="3048838" y="1297466"/>
            <a:ext cx="6094324" cy="369332"/>
          </a:xfrm>
          <a:prstGeom prst="rect">
            <a:avLst/>
          </a:prstGeom>
          <a:noFill/>
        </p:spPr>
        <p:txBody>
          <a:bodyPr wrap="square">
            <a:spAutoFit/>
          </a:bodyPr>
          <a:lstStyle/>
          <a:p>
            <a:pPr algn="ctr"/>
            <a:r>
              <a:rPr lang="en-US" b="1" dirty="0">
                <a:solidFill>
                  <a:schemeClr val="bg1"/>
                </a:solidFill>
                <a:latin typeface="Arial" panose="020B0604020202020204" pitchFamily="34" charset="0"/>
                <a:cs typeface="Arial" panose="020B0604020202020204" pitchFamily="34" charset="0"/>
              </a:rPr>
              <a:t>OUR VISION</a:t>
            </a:r>
          </a:p>
        </p:txBody>
      </p:sp>
      <p:sp>
        <p:nvSpPr>
          <p:cNvPr id="9" name="TextBox 8">
            <a:extLst>
              <a:ext uri="{FF2B5EF4-FFF2-40B4-BE49-F238E27FC236}">
                <a16:creationId xmlns:a16="http://schemas.microsoft.com/office/drawing/2014/main" id="{76F2D9F3-0B25-4021-A770-FA7155877233}"/>
              </a:ext>
            </a:extLst>
          </p:cNvPr>
          <p:cNvSpPr txBox="1"/>
          <p:nvPr/>
        </p:nvSpPr>
        <p:spPr>
          <a:xfrm>
            <a:off x="1559959" y="2717551"/>
            <a:ext cx="9072082" cy="2062103"/>
          </a:xfrm>
          <a:prstGeom prst="rect">
            <a:avLst/>
          </a:prstGeom>
          <a:noFill/>
        </p:spPr>
        <p:txBody>
          <a:bodyPr wrap="square">
            <a:spAutoFit/>
          </a:bodyPr>
          <a:lstStyle/>
          <a:p>
            <a:pPr algn="ctr"/>
            <a:r>
              <a:rPr lang="en-US" sz="3200" i="0" dirty="0">
                <a:solidFill>
                  <a:schemeClr val="bg1"/>
                </a:solidFill>
                <a:effectLst/>
                <a:latin typeface="Georgia" panose="02040502050405020303" pitchFamily="18" charset="0"/>
              </a:rPr>
              <a:t>Healthy and resilient ocean and freshwater ecosystems across North America, where fisheries protect biodiversity, provide food, and support cultures and livelihoods</a:t>
            </a:r>
            <a:endParaRPr lang="en-US" sz="3200" dirty="0">
              <a:solidFill>
                <a:schemeClr val="bg1"/>
              </a:solidFill>
              <a:latin typeface="Georgia" panose="02040502050405020303" pitchFamily="18" charset="0"/>
            </a:endParaRPr>
          </a:p>
        </p:txBody>
      </p:sp>
      <p:cxnSp>
        <p:nvCxnSpPr>
          <p:cNvPr id="13" name="Shape 80">
            <a:extLst>
              <a:ext uri="{FF2B5EF4-FFF2-40B4-BE49-F238E27FC236}">
                <a16:creationId xmlns:a16="http://schemas.microsoft.com/office/drawing/2014/main" id="{69D6CDD1-3FD3-467B-B164-1EF973E782EB}"/>
              </a:ext>
            </a:extLst>
          </p:cNvPr>
          <p:cNvCxnSpPr>
            <a:cxnSpLocks/>
          </p:cNvCxnSpPr>
          <p:nvPr/>
        </p:nvCxnSpPr>
        <p:spPr>
          <a:xfrm>
            <a:off x="5178614" y="1836300"/>
            <a:ext cx="1834773" cy="0"/>
          </a:xfrm>
          <a:prstGeom prst="straightConnector1">
            <a:avLst/>
          </a:prstGeom>
          <a:noFill/>
          <a:ln w="9525" cap="flat" cmpd="sng">
            <a:solidFill>
              <a:srgbClr val="FFFFFF"/>
            </a:solidFill>
            <a:prstDash val="solid"/>
            <a:round/>
            <a:headEnd type="none" w="lg" len="lg"/>
            <a:tailEnd type="none" w="lg" len="lg"/>
          </a:ln>
        </p:spPr>
      </p:cxnSp>
    </p:spTree>
    <p:extLst>
      <p:ext uri="{BB962C8B-B14F-4D97-AF65-F5344CB8AC3E}">
        <p14:creationId xmlns:p14="http://schemas.microsoft.com/office/powerpoint/2010/main" val="1359024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7204E9-0A07-448A-A6D0-C426B883605C}"/>
              </a:ext>
            </a:extLst>
          </p:cNvPr>
          <p:cNvSpPr>
            <a:spLocks noGrp="1"/>
          </p:cNvSpPr>
          <p:nvPr>
            <p:ph type="title"/>
          </p:nvPr>
        </p:nvSpPr>
        <p:spPr>
          <a:xfrm>
            <a:off x="94887" y="187448"/>
            <a:ext cx="5352289" cy="873873"/>
          </a:xfrm>
        </p:spPr>
        <p:txBody>
          <a:bodyPr>
            <a:normAutofit/>
          </a:bodyPr>
          <a:lstStyle/>
          <a:p>
            <a:r>
              <a:rPr lang="en-US" sz="4000" dirty="0">
                <a:latin typeface="Georgia" panose="02040502050405020303" pitchFamily="18" charset="0"/>
              </a:rPr>
              <a:t>NAR Fisheries Pillars</a:t>
            </a:r>
          </a:p>
        </p:txBody>
      </p:sp>
      <p:graphicFrame>
        <p:nvGraphicFramePr>
          <p:cNvPr id="1032" name="Content Placeholder 2">
            <a:extLst>
              <a:ext uri="{FF2B5EF4-FFF2-40B4-BE49-F238E27FC236}">
                <a16:creationId xmlns:a16="http://schemas.microsoft.com/office/drawing/2014/main" id="{5483A917-E052-49CD-9CA9-CB95128CAFD0}"/>
              </a:ext>
            </a:extLst>
          </p:cNvPr>
          <p:cNvGraphicFramePr>
            <a:graphicFrameLocks noGrp="1"/>
          </p:cNvGraphicFramePr>
          <p:nvPr>
            <p:ph idx="1"/>
            <p:extLst>
              <p:ext uri="{D42A27DB-BD31-4B8C-83A1-F6EECF244321}">
                <p14:modId xmlns:p14="http://schemas.microsoft.com/office/powerpoint/2010/main" val="3226685144"/>
              </p:ext>
            </p:extLst>
          </p:nvPr>
        </p:nvGraphicFramePr>
        <p:xfrm>
          <a:off x="320450" y="1401839"/>
          <a:ext cx="4195570" cy="5115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C53B6025-7922-4234-BB0E-B0F984D1892B}"/>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36470" y="1164708"/>
            <a:ext cx="7250887" cy="5577605"/>
          </a:xfrm>
          <a:prstGeom prst="rect">
            <a:avLst/>
          </a:prstGeom>
          <a:noFill/>
          <a:ln>
            <a:noFill/>
          </a:ln>
        </p:spPr>
      </p:pic>
    </p:spTree>
    <p:extLst>
      <p:ext uri="{BB962C8B-B14F-4D97-AF65-F5344CB8AC3E}">
        <p14:creationId xmlns:p14="http://schemas.microsoft.com/office/powerpoint/2010/main" val="1397595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itting, cake, man, dark&#10;&#10;Description automatically generated">
            <a:extLst>
              <a:ext uri="{FF2B5EF4-FFF2-40B4-BE49-F238E27FC236}">
                <a16:creationId xmlns:a16="http://schemas.microsoft.com/office/drawing/2014/main" id="{0DD521AD-6D81-4956-A8E1-7A61716AEEEA}"/>
              </a:ext>
            </a:extLst>
          </p:cNvPr>
          <p:cNvPicPr>
            <a:picLocks noChangeAspect="1"/>
          </p:cNvPicPr>
          <p:nvPr/>
        </p:nvPicPr>
        <p:blipFill rotWithShape="1">
          <a:blip r:embed="rId3" cstate="email">
            <a:alphaModFix amt="85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267ABD95-F5F4-40A1-9086-917C1477564C}"/>
              </a:ext>
            </a:extLst>
          </p:cNvPr>
          <p:cNvSpPr>
            <a:spLocks noGrp="1"/>
          </p:cNvSpPr>
          <p:nvPr>
            <p:ph type="title"/>
          </p:nvPr>
        </p:nvSpPr>
        <p:spPr/>
        <p:txBody>
          <a:bodyPr/>
          <a:lstStyle/>
          <a:p>
            <a:r>
              <a:rPr lang="en-US" dirty="0">
                <a:solidFill>
                  <a:schemeClr val="bg1"/>
                </a:solidFill>
                <a:latin typeface="Georgia" panose="02040502050405020303" pitchFamily="18" charset="0"/>
              </a:rPr>
              <a:t>Today’s Panel</a:t>
            </a:r>
          </a:p>
        </p:txBody>
      </p:sp>
      <p:sp>
        <p:nvSpPr>
          <p:cNvPr id="3" name="Content Placeholder 2">
            <a:extLst>
              <a:ext uri="{FF2B5EF4-FFF2-40B4-BE49-F238E27FC236}">
                <a16:creationId xmlns:a16="http://schemas.microsoft.com/office/drawing/2014/main" id="{5B59BAA6-201B-40DA-ABCC-1D62C2CA0FF5}"/>
              </a:ext>
            </a:extLst>
          </p:cNvPr>
          <p:cNvSpPr>
            <a:spLocks noGrp="1"/>
          </p:cNvSpPr>
          <p:nvPr>
            <p:ph idx="1"/>
          </p:nvPr>
        </p:nvSpPr>
        <p:spPr>
          <a:xfrm>
            <a:off x="838200" y="1825625"/>
            <a:ext cx="5722620" cy="4351338"/>
          </a:xfrm>
        </p:spPr>
        <p:txBody>
          <a:bodyPr>
            <a:normAutofit fontScale="92500" lnSpcReduction="10000"/>
          </a:bodyPr>
          <a:lstStyle/>
          <a:p>
            <a:pPr marL="0" indent="0">
              <a:buNone/>
            </a:pPr>
            <a:endParaRPr lang="en-US" dirty="0"/>
          </a:p>
          <a:p>
            <a:pPr marL="0" indent="0">
              <a:buNone/>
            </a:pPr>
            <a:r>
              <a:rPr lang="en-US" b="1" dirty="0">
                <a:solidFill>
                  <a:schemeClr val="bg1"/>
                </a:solidFill>
                <a:latin typeface="Arial" panose="020B0604020202020204" pitchFamily="34" charset="0"/>
                <a:cs typeface="Arial" panose="020B0604020202020204" pitchFamily="34" charset="0"/>
              </a:rPr>
              <a:t>Serena Lomonico</a:t>
            </a:r>
            <a:r>
              <a:rPr lang="en-US" dirty="0">
                <a:solidFill>
                  <a:schemeClr val="bg1"/>
                </a:solidFill>
                <a:latin typeface="Arial" panose="020B0604020202020204" pitchFamily="34" charset="0"/>
                <a:cs typeface="Arial" panose="020B0604020202020204" pitchFamily="34" charset="0"/>
              </a:rPr>
              <a:t>, Fisheries Specialist, Global Oceans</a:t>
            </a:r>
          </a:p>
          <a:p>
            <a:pPr marL="0" indent="0">
              <a:buNone/>
            </a:pPr>
            <a:r>
              <a:rPr lang="en-US" b="1" dirty="0">
                <a:solidFill>
                  <a:schemeClr val="bg1"/>
                </a:solidFill>
                <a:latin typeface="Arial" panose="020B0604020202020204" pitchFamily="34" charset="0"/>
                <a:cs typeface="Arial" panose="020B0604020202020204" pitchFamily="34" charset="0"/>
              </a:rPr>
              <a:t>Chris Free</a:t>
            </a:r>
            <a:r>
              <a:rPr lang="en-US" dirty="0">
                <a:solidFill>
                  <a:schemeClr val="bg1"/>
                </a:solidFill>
                <a:latin typeface="Arial" panose="020B0604020202020204" pitchFamily="34" charset="0"/>
                <a:cs typeface="Arial" panose="020B0604020202020204" pitchFamily="34" charset="0"/>
              </a:rPr>
              <a:t>, Postdoctoral Research Scientist, UCSB</a:t>
            </a:r>
          </a:p>
          <a:p>
            <a:pPr marL="0" indent="0">
              <a:buNone/>
            </a:pPr>
            <a:r>
              <a:rPr lang="en-US" b="1" dirty="0">
                <a:solidFill>
                  <a:schemeClr val="bg1"/>
                </a:solidFill>
                <a:latin typeface="Arial" panose="020B0604020202020204" pitchFamily="34" charset="0"/>
                <a:cs typeface="Arial" panose="020B0604020202020204" pitchFamily="34" charset="0"/>
              </a:rPr>
              <a:t>Lyall Bellquist</a:t>
            </a:r>
            <a:r>
              <a:rPr lang="en-US" dirty="0">
                <a:solidFill>
                  <a:schemeClr val="bg1"/>
                </a:solidFill>
                <a:latin typeface="Arial" panose="020B0604020202020204" pitchFamily="34" charset="0"/>
                <a:cs typeface="Arial" panose="020B0604020202020204" pitchFamily="34" charset="0"/>
              </a:rPr>
              <a:t>, Sr. Fisheries Scientist, CA Oceans Program</a:t>
            </a:r>
          </a:p>
          <a:p>
            <a:pPr marL="0" indent="0">
              <a:buNone/>
            </a:pPr>
            <a:r>
              <a:rPr lang="en-US" b="1" dirty="0">
                <a:solidFill>
                  <a:schemeClr val="bg1"/>
                </a:solidFill>
                <a:latin typeface="Arial" panose="020B0604020202020204" pitchFamily="34" charset="0"/>
                <a:cs typeface="Arial" panose="020B0604020202020204" pitchFamily="34" charset="0"/>
              </a:rPr>
              <a:t>Rich Bell</a:t>
            </a:r>
            <a:r>
              <a:rPr lang="en-US" dirty="0">
                <a:solidFill>
                  <a:schemeClr val="bg1"/>
                </a:solidFill>
                <a:latin typeface="Arial" panose="020B0604020202020204" pitchFamily="34" charset="0"/>
                <a:cs typeface="Arial" panose="020B0604020202020204" pitchFamily="34" charset="0"/>
              </a:rPr>
              <a:t>, Lead Fisheries Scientist, Global Oceans</a:t>
            </a:r>
          </a:p>
          <a:p>
            <a:pPr marL="0" indent="0">
              <a:buNone/>
            </a:pPr>
            <a:endParaRPr lang="en-US" dirty="0">
              <a:solidFill>
                <a:schemeClr val="bg1"/>
              </a:solidFill>
              <a:latin typeface="Georgia" panose="02040502050405020303" pitchFamily="18" charset="0"/>
            </a:endParaRPr>
          </a:p>
          <a:p>
            <a:pPr marL="0" indent="0">
              <a:buNone/>
            </a:pPr>
            <a:r>
              <a:rPr lang="en-US" i="1" dirty="0">
                <a:solidFill>
                  <a:schemeClr val="bg1"/>
                </a:solidFill>
                <a:latin typeface="Georgia" panose="02040502050405020303" pitchFamily="18" charset="0"/>
              </a:rPr>
              <a:t>Followed by Q&amp;A</a:t>
            </a:r>
          </a:p>
        </p:txBody>
      </p:sp>
    </p:spTree>
    <p:extLst>
      <p:ext uri="{BB962C8B-B14F-4D97-AF65-F5344CB8AC3E}">
        <p14:creationId xmlns:p14="http://schemas.microsoft.com/office/powerpoint/2010/main" val="3506243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2EFC6-8626-2344-897D-484B94031B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8304"/>
            <a:ext cx="12192000" cy="6821392"/>
          </a:xfrm>
          <a:prstGeom prst="rect">
            <a:avLst/>
          </a:prstGeom>
        </p:spPr>
      </p:pic>
      <p:sp>
        <p:nvSpPr>
          <p:cNvPr id="3" name="Rectangle 2">
            <a:extLst>
              <a:ext uri="{FF2B5EF4-FFF2-40B4-BE49-F238E27FC236}">
                <a16:creationId xmlns:a16="http://schemas.microsoft.com/office/drawing/2014/main" id="{C6D978AD-561B-4C42-9237-A7E6F153729C}"/>
              </a:ext>
            </a:extLst>
          </p:cNvPr>
          <p:cNvSpPr/>
          <p:nvPr/>
        </p:nvSpPr>
        <p:spPr>
          <a:xfrm>
            <a:off x="0" y="-18985"/>
            <a:ext cx="12192000" cy="6858000"/>
          </a:xfrm>
          <a:prstGeom prst="rect">
            <a:avLst/>
          </a:prstGeom>
          <a:solidFill>
            <a:schemeClr val="accent1">
              <a:lumMod val="50000"/>
              <a:alpha val="45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6409211-C2C1-E14A-9E02-93B63E32A4BC}"/>
              </a:ext>
            </a:extLst>
          </p:cNvPr>
          <p:cNvSpPr txBox="1">
            <a:spLocks/>
          </p:cNvSpPr>
          <p:nvPr/>
        </p:nvSpPr>
        <p:spPr>
          <a:xfrm>
            <a:off x="0" y="0"/>
            <a:ext cx="12192000" cy="1790700"/>
          </a:xfrm>
          <a:prstGeom prst="rect">
            <a:avLst/>
          </a:prstGeom>
          <a:solidFill>
            <a:schemeClr val="accent1">
              <a:lumMod val="50000"/>
            </a:schemeClr>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900" dirty="0">
              <a:solidFill>
                <a:schemeClr val="bg1"/>
              </a:solidFill>
            </a:endParaRPr>
          </a:p>
          <a:p>
            <a:pPr algn="ctr"/>
            <a:endParaRPr lang="en-US" sz="2800" dirty="0">
              <a:solidFill>
                <a:schemeClr val="bg1"/>
              </a:solidFill>
            </a:endParaRPr>
          </a:p>
          <a:p>
            <a:pPr algn="ctr"/>
            <a:r>
              <a:rPr lang="en-US" sz="3200" b="1" dirty="0">
                <a:solidFill>
                  <a:schemeClr val="bg1"/>
                </a:solidFill>
              </a:rPr>
              <a:t>Climate-Ready Fisheries at TNC:</a:t>
            </a:r>
            <a:br>
              <a:rPr lang="en-US" sz="3200" b="1" dirty="0">
                <a:solidFill>
                  <a:schemeClr val="bg1"/>
                </a:solidFill>
              </a:rPr>
            </a:br>
            <a:r>
              <a:rPr lang="en-US" sz="2800" b="1" dirty="0">
                <a:solidFill>
                  <a:schemeClr val="bg1"/>
                </a:solidFill>
              </a:rPr>
              <a:t>Messaging &amp; Projects</a:t>
            </a:r>
          </a:p>
          <a:p>
            <a:pPr algn="ctr"/>
            <a:endParaRPr lang="en-US" sz="1800" i="1" dirty="0">
              <a:solidFill>
                <a:schemeClr val="bg1"/>
              </a:solidFill>
            </a:endParaRPr>
          </a:p>
          <a:p>
            <a:pPr algn="ctr"/>
            <a:endParaRPr lang="en-US" sz="900" dirty="0">
              <a:solidFill>
                <a:schemeClr val="bg1"/>
              </a:solidFill>
            </a:endParaRPr>
          </a:p>
        </p:txBody>
      </p:sp>
      <p:sp>
        <p:nvSpPr>
          <p:cNvPr id="14" name="TextBox 13">
            <a:extLst>
              <a:ext uri="{FF2B5EF4-FFF2-40B4-BE49-F238E27FC236}">
                <a16:creationId xmlns:a16="http://schemas.microsoft.com/office/drawing/2014/main" id="{08C209CA-0362-EE47-B4E1-FA0CC56B7999}"/>
              </a:ext>
            </a:extLst>
          </p:cNvPr>
          <p:cNvSpPr txBox="1"/>
          <p:nvPr/>
        </p:nvSpPr>
        <p:spPr>
          <a:xfrm>
            <a:off x="150518" y="5842337"/>
            <a:ext cx="3316101" cy="1015663"/>
          </a:xfrm>
          <a:prstGeom prst="rect">
            <a:avLst/>
          </a:prstGeom>
          <a:noFill/>
        </p:spPr>
        <p:txBody>
          <a:bodyPr wrap="none" rtlCol="0">
            <a:spAutoFit/>
          </a:bodyPr>
          <a:lstStyle/>
          <a:p>
            <a:r>
              <a:rPr lang="en-US" sz="1600" dirty="0">
                <a:solidFill>
                  <a:schemeClr val="bg1"/>
                </a:solidFill>
              </a:rPr>
              <a:t>Serena Lomonico, Fisheries Specialist </a:t>
            </a:r>
          </a:p>
          <a:p>
            <a:r>
              <a:rPr lang="en-US" sz="1400" dirty="0">
                <a:solidFill>
                  <a:schemeClr val="bg1"/>
                </a:solidFill>
              </a:rPr>
              <a:t>The Nature Conservancy</a:t>
            </a:r>
          </a:p>
          <a:p>
            <a:r>
              <a:rPr lang="en-US" sz="1400" b="1" u="sng" dirty="0">
                <a:solidFill>
                  <a:schemeClr val="bg1"/>
                </a:solidFill>
              </a:rPr>
              <a:t>serena.lomonico@tnc.org </a:t>
            </a:r>
          </a:p>
          <a:p>
            <a:endParaRPr lang="en-US" sz="1600" dirty="0"/>
          </a:p>
        </p:txBody>
      </p:sp>
    </p:spTree>
    <p:extLst>
      <p:ext uri="{BB962C8B-B14F-4D97-AF65-F5344CB8AC3E}">
        <p14:creationId xmlns:p14="http://schemas.microsoft.com/office/powerpoint/2010/main" val="3236264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CD86CB-B203-A742-9215-9C6BF78544B6}"/>
              </a:ext>
            </a:extLst>
          </p:cNvPr>
          <p:cNvSpPr txBox="1"/>
          <p:nvPr/>
        </p:nvSpPr>
        <p:spPr>
          <a:xfrm>
            <a:off x="477078" y="536713"/>
            <a:ext cx="9594022" cy="523220"/>
          </a:xfrm>
          <a:prstGeom prst="rect">
            <a:avLst/>
          </a:prstGeom>
          <a:noFill/>
        </p:spPr>
        <p:txBody>
          <a:bodyPr wrap="square" rtlCol="0">
            <a:spAutoFit/>
          </a:bodyPr>
          <a:lstStyle/>
          <a:p>
            <a:r>
              <a:rPr lang="en-US" sz="2800" b="1" dirty="0">
                <a:solidFill>
                  <a:schemeClr val="bg1"/>
                </a:solidFill>
                <a:latin typeface="+mj-lt"/>
              </a:rPr>
              <a:t>Climate Impacts on Global Fisheries </a:t>
            </a:r>
          </a:p>
        </p:txBody>
      </p:sp>
      <p:sp>
        <p:nvSpPr>
          <p:cNvPr id="5" name="TextBox 4">
            <a:extLst>
              <a:ext uri="{FF2B5EF4-FFF2-40B4-BE49-F238E27FC236}">
                <a16:creationId xmlns:a16="http://schemas.microsoft.com/office/drawing/2014/main" id="{792749BC-BCA8-8547-B838-BF64B9CD4D03}"/>
              </a:ext>
            </a:extLst>
          </p:cNvPr>
          <p:cNvSpPr txBox="1"/>
          <p:nvPr/>
        </p:nvSpPr>
        <p:spPr>
          <a:xfrm>
            <a:off x="2291228" y="1732593"/>
            <a:ext cx="9255550" cy="4093428"/>
          </a:xfrm>
          <a:prstGeom prst="rect">
            <a:avLst/>
          </a:prstGeom>
          <a:noFill/>
        </p:spPr>
        <p:txBody>
          <a:bodyPr wrap="square" rtlCol="0">
            <a:spAutoFit/>
          </a:bodyPr>
          <a:lstStyle/>
          <a:p>
            <a:pPr algn="just"/>
            <a:r>
              <a:rPr lang="en-US" sz="2600" dirty="0">
                <a:solidFill>
                  <a:schemeClr val="bg1"/>
                </a:solidFill>
              </a:rPr>
              <a:t>Heat absorption and CO2 sequestration</a:t>
            </a:r>
          </a:p>
          <a:p>
            <a:pPr algn="just"/>
            <a:endParaRPr lang="en-US" sz="2600" dirty="0">
              <a:solidFill>
                <a:schemeClr val="bg1"/>
              </a:solidFill>
            </a:endParaRPr>
          </a:p>
          <a:p>
            <a:pPr algn="just"/>
            <a:endParaRPr lang="en-US" sz="2600" dirty="0">
              <a:solidFill>
                <a:schemeClr val="bg1"/>
              </a:solidFill>
            </a:endParaRPr>
          </a:p>
          <a:p>
            <a:pPr algn="just"/>
            <a:r>
              <a:rPr lang="en-US" sz="2600" dirty="0">
                <a:solidFill>
                  <a:schemeClr val="bg1"/>
                </a:solidFill>
              </a:rPr>
              <a:t>Shifts in productivity and distribution of marine species</a:t>
            </a:r>
          </a:p>
          <a:p>
            <a:pPr algn="just"/>
            <a:endParaRPr lang="en-US" sz="2600" dirty="0">
              <a:solidFill>
                <a:schemeClr val="bg1"/>
              </a:solidFill>
            </a:endParaRPr>
          </a:p>
          <a:p>
            <a:pPr algn="just"/>
            <a:endParaRPr lang="en-US" sz="2600" dirty="0">
              <a:solidFill>
                <a:schemeClr val="bg1"/>
              </a:solidFill>
            </a:endParaRPr>
          </a:p>
          <a:p>
            <a:pPr algn="just"/>
            <a:r>
              <a:rPr lang="en-US" sz="2600" dirty="0">
                <a:solidFill>
                  <a:schemeClr val="bg1"/>
                </a:solidFill>
              </a:rPr>
              <a:t>Decreases in total catches, yet variable patterns</a:t>
            </a:r>
          </a:p>
          <a:p>
            <a:pPr algn="just"/>
            <a:endParaRPr lang="en-US" sz="2600" dirty="0">
              <a:solidFill>
                <a:schemeClr val="bg1"/>
              </a:solidFill>
            </a:endParaRPr>
          </a:p>
          <a:p>
            <a:pPr algn="just"/>
            <a:endParaRPr lang="en-US" sz="2600" dirty="0">
              <a:solidFill>
                <a:schemeClr val="bg1"/>
              </a:solidFill>
            </a:endParaRPr>
          </a:p>
          <a:p>
            <a:pPr algn="just"/>
            <a:r>
              <a:rPr lang="en-US" sz="2600" dirty="0">
                <a:solidFill>
                  <a:schemeClr val="bg1"/>
                </a:solidFill>
              </a:rPr>
              <a:t>Vulnerable small-scale fisheries</a:t>
            </a:r>
          </a:p>
        </p:txBody>
      </p:sp>
      <p:pic>
        <p:nvPicPr>
          <p:cNvPr id="12" name="Graphic 11" descr="Meeting with solid fill">
            <a:extLst>
              <a:ext uri="{FF2B5EF4-FFF2-40B4-BE49-F238E27FC236}">
                <a16:creationId xmlns:a16="http://schemas.microsoft.com/office/drawing/2014/main" id="{D441ADFD-EB0E-CE45-99B6-347EA5D92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1205" y="5279629"/>
            <a:ext cx="641961" cy="641961"/>
          </a:xfrm>
          <a:prstGeom prst="rect">
            <a:avLst/>
          </a:prstGeom>
        </p:spPr>
      </p:pic>
      <p:pic>
        <p:nvPicPr>
          <p:cNvPr id="6" name="Graphic 5" descr="Thermometer with solid fill">
            <a:extLst>
              <a:ext uri="{FF2B5EF4-FFF2-40B4-BE49-F238E27FC236}">
                <a16:creationId xmlns:a16="http://schemas.microsoft.com/office/drawing/2014/main" id="{9DE5C02F-92B3-4641-853D-FFFE5467F3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8809" y="1732593"/>
            <a:ext cx="613132" cy="613132"/>
          </a:xfrm>
          <a:prstGeom prst="rect">
            <a:avLst/>
          </a:prstGeom>
        </p:spPr>
      </p:pic>
      <p:pic>
        <p:nvPicPr>
          <p:cNvPr id="13" name="Graphic 12" descr="Fish with solid fill">
            <a:extLst>
              <a:ext uri="{FF2B5EF4-FFF2-40B4-BE49-F238E27FC236}">
                <a16:creationId xmlns:a16="http://schemas.microsoft.com/office/drawing/2014/main" id="{E94A3346-1960-BF47-9A48-83A83CBDAE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89816" y="2769457"/>
            <a:ext cx="759510" cy="759510"/>
          </a:xfrm>
          <a:prstGeom prst="rect">
            <a:avLst/>
          </a:prstGeom>
        </p:spPr>
      </p:pic>
      <p:pic>
        <p:nvPicPr>
          <p:cNvPr id="14" name="Graphic 13" descr="Fishing with solid fill">
            <a:extLst>
              <a:ext uri="{FF2B5EF4-FFF2-40B4-BE49-F238E27FC236}">
                <a16:creationId xmlns:a16="http://schemas.microsoft.com/office/drawing/2014/main" id="{4B81C37A-9809-B846-9A2F-ACB3873C5F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92431" y="3952699"/>
            <a:ext cx="759510" cy="759510"/>
          </a:xfrm>
          <a:prstGeom prst="rect">
            <a:avLst/>
          </a:prstGeom>
        </p:spPr>
      </p:pic>
    </p:spTree>
    <p:extLst>
      <p:ext uri="{BB962C8B-B14F-4D97-AF65-F5344CB8AC3E}">
        <p14:creationId xmlns:p14="http://schemas.microsoft.com/office/powerpoint/2010/main" val="827146783"/>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7485</TotalTime>
  <Words>3473</Words>
  <Application>Microsoft Office PowerPoint</Application>
  <PresentationFormat>Widescreen</PresentationFormat>
  <Paragraphs>386</Paragraphs>
  <Slides>37</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Californian FB</vt:lpstr>
      <vt:lpstr>Georgia</vt:lpstr>
      <vt:lpstr>Times New Roman</vt:lpstr>
      <vt:lpstr>Office Theme</vt:lpstr>
      <vt:lpstr>NAR Fisheries Webinar Series:  How TNC is advancing climate-ready fisheries management</vt:lpstr>
      <vt:lpstr>Community of Practice </vt:lpstr>
      <vt:lpstr>NAR Fisheries Steering Committee</vt:lpstr>
      <vt:lpstr>NAR Fisheries: The Challenge</vt:lpstr>
      <vt:lpstr>PowerPoint Presentation</vt:lpstr>
      <vt:lpstr>NAR Fisheries Pillars</vt:lpstr>
      <vt:lpstr>Today’s Panel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Management barriers and challenges</vt:lpstr>
      <vt:lpstr>Management barriers and challenges</vt:lpstr>
      <vt:lpstr>Path forward</vt:lpstr>
      <vt:lpstr>Path forward</vt:lpstr>
      <vt:lpstr>NAR Fisheries Webinar Series:  How TNC is advancing climate-ready fisheries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NAR Fisheries Webinar Series: How TNC is advancing climate-ready fisheries management</dc:title>
  <dc:creator>Kate Kauer</dc:creator>
  <cp:lastModifiedBy>Paige Berube</cp:lastModifiedBy>
  <cp:revision>45</cp:revision>
  <dcterms:created xsi:type="dcterms:W3CDTF">2022-02-11T23:12:47Z</dcterms:created>
  <dcterms:modified xsi:type="dcterms:W3CDTF">2022-03-01T15:54:01Z</dcterms:modified>
</cp:coreProperties>
</file>